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62" r:id="rId5"/>
    <p:sldId id="273" r:id="rId6"/>
    <p:sldId id="280" r:id="rId7"/>
    <p:sldId id="325" r:id="rId8"/>
    <p:sldId id="274" r:id="rId9"/>
    <p:sldId id="319" r:id="rId10"/>
    <p:sldId id="323" r:id="rId11"/>
    <p:sldId id="276" r:id="rId12"/>
    <p:sldId id="275" r:id="rId13"/>
    <p:sldId id="324" r:id="rId14"/>
    <p:sldId id="299" r:id="rId15"/>
    <p:sldId id="279" r:id="rId16"/>
    <p:sldId id="320" r:id="rId17"/>
    <p:sldId id="263" r:id="rId18"/>
    <p:sldId id="264" r:id="rId19"/>
    <p:sldId id="265" r:id="rId20"/>
    <p:sldId id="270" r:id="rId21"/>
    <p:sldId id="326" r:id="rId22"/>
    <p:sldId id="310" r:id="rId23"/>
    <p:sldId id="311" r:id="rId24"/>
    <p:sldId id="305" r:id="rId25"/>
    <p:sldId id="309" r:id="rId26"/>
    <p:sldId id="314" r:id="rId27"/>
    <p:sldId id="315" r:id="rId28"/>
    <p:sldId id="316" r:id="rId29"/>
    <p:sldId id="317" r:id="rId30"/>
    <p:sldId id="271" r:id="rId31"/>
    <p:sldId id="301" r:id="rId32"/>
    <p:sldId id="308" r:id="rId33"/>
    <p:sldId id="278" r:id="rId34"/>
    <p:sldId id="306" r:id="rId35"/>
    <p:sldId id="313" r:id="rId36"/>
    <p:sldId id="312" r:id="rId37"/>
    <p:sldId id="303" r:id="rId38"/>
    <p:sldId id="259" r:id="rId39"/>
  </p:sldIdLst>
  <p:sldSz cx="12192000" cy="6858000"/>
  <p:notesSz cx="6858000" cy="91440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8EFAB-DA06-4768-8CF9-96E5AE3FF45D}" type="datetimeFigureOut">
              <a:rPr lang="pt-PT"/>
              <a:pPr>
                <a:defRPr/>
              </a:pPr>
              <a:t>13/11/2020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227E2-CD70-450D-B34B-5B53B8728E62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679707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8675A-2132-41DE-939A-E4B495C74261}" type="datetimeFigureOut">
              <a:rPr lang="pt-PT"/>
              <a:pPr>
                <a:defRPr/>
              </a:pPr>
              <a:t>13/11/2020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3C727-F18C-4ED3-9D3A-DBD465C6B614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41633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0FD6C-5510-461C-8D15-D406823658DD}" type="datetimeFigureOut">
              <a:rPr lang="pt-PT"/>
              <a:pPr>
                <a:defRPr/>
              </a:pPr>
              <a:t>13/11/2020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EAB3B-47F6-49A6-937F-87C809FA5208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41973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9E701-71C2-451C-BBED-219084BA7989}" type="datetimeFigureOut">
              <a:rPr lang="pt-PT"/>
              <a:pPr>
                <a:defRPr/>
              </a:pPr>
              <a:t>13/11/2020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F8B50-05BE-45EC-96AC-701D4DF43541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24226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CDF75-503B-49D2-B79D-B2D7D178AEA0}" type="datetimeFigureOut">
              <a:rPr lang="pt-PT"/>
              <a:pPr>
                <a:defRPr/>
              </a:pPr>
              <a:t>13/11/2020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AB382-C7D7-4B54-87F8-CB584A758680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75384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8F6F4-BCCB-44F3-AA69-239B95F4A7EA}" type="datetimeFigureOut">
              <a:rPr lang="pt-PT"/>
              <a:pPr>
                <a:defRPr/>
              </a:pPr>
              <a:t>13/11/2020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B9C52-4388-499D-8A0D-413D920DEE81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47221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82ADD-E987-4652-9B16-AE65554CB372}" type="datetimeFigureOut">
              <a:rPr lang="pt-PT"/>
              <a:pPr>
                <a:defRPr/>
              </a:pPr>
              <a:t>13/11/2020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0CCD4-717B-4159-ADE9-B3A0EA518148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07921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65C17-9F51-4356-A57A-51DCF6A59B63}" type="datetimeFigureOut">
              <a:rPr lang="pt-PT"/>
              <a:pPr>
                <a:defRPr/>
              </a:pPr>
              <a:t>13/11/2020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6D0EB-E4E7-4D44-90B9-9239DF03E45A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603745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2948A-3CA2-48E8-BA9B-4AD86FFA360D}" type="datetimeFigureOut">
              <a:rPr lang="pt-PT"/>
              <a:pPr>
                <a:defRPr/>
              </a:pPr>
              <a:t>13/11/2020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C2187-B861-4A72-9C86-D3481A1AF2CE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91383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A8CA0-3C56-428E-A4FF-D548A20C8C75}" type="datetimeFigureOut">
              <a:rPr lang="pt-PT"/>
              <a:pPr>
                <a:defRPr/>
              </a:pPr>
              <a:t>13/11/2020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F1942-4F04-4166-8359-2DDA5D8BC295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89312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642A0-6F56-44B9-AC93-7C1D71899DBD}" type="datetimeFigureOut">
              <a:rPr lang="pt-PT"/>
              <a:pPr>
                <a:defRPr/>
              </a:pPr>
              <a:t>13/11/2020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06392-7799-484E-81CA-9A487D528B99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30304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os estilos</a:t>
            </a:r>
          </a:p>
          <a:p>
            <a:pPr lvl="1"/>
            <a:r>
              <a:rPr lang="pt-PT" altLang="pt-PT"/>
              <a:t>Segundo nível</a:t>
            </a:r>
          </a:p>
          <a:p>
            <a:pPr lvl="2"/>
            <a:r>
              <a:rPr lang="pt-PT" altLang="pt-PT"/>
              <a:t>Terceiro nível</a:t>
            </a:r>
          </a:p>
          <a:p>
            <a:pPr lvl="3"/>
            <a:r>
              <a:rPr lang="pt-PT" altLang="pt-PT"/>
              <a:t>Quarto nível</a:t>
            </a:r>
          </a:p>
          <a:p>
            <a:pPr lvl="4"/>
            <a:r>
              <a:rPr lang="pt-PT" alt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655388-F794-4905-946C-193C425E26AD}" type="datetimeFigureOut">
              <a:rPr lang="pt-PT"/>
              <a:pPr>
                <a:defRPr/>
              </a:pPr>
              <a:t>13/11/2020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DDBA3CB-2C68-46A4-B233-D87DE86A6D80}" type="slidenum">
              <a:rPr lang="pt-PT" altLang="pt-PT"/>
              <a:pPr/>
              <a:t>‹nº›</a:t>
            </a:fld>
            <a:endParaRPr lang="pt-PT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18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377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594" indent="-228594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pp.pt/images/Agricultura/Organizacao_da_Producao_e_Cadeia_Alimentar/OP_Relatorio2015_Final_2.pdf" TargetMode="External"/><Relationship Id="rId2" Type="http://schemas.openxmlformats.org/officeDocument/2006/relationships/hyperlink" Target="http://sj.farmonline.com.au/files/77/05/02/000020577/Fearne_Report_final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derural.pt/index.php/pt/2013-10-30-12-05-36" TargetMode="External"/><Relationship Id="rId5" Type="http://schemas.openxmlformats.org/officeDocument/2006/relationships/hyperlink" Target="http://www.bdsknowledge.org/dyn/bds/bds2search.details2?p_phase_id=395&amp;p_lang=en&amp;p_phase_type_id=1" TargetMode="External"/><Relationship Id="rId4" Type="http://schemas.openxmlformats.org/officeDocument/2006/relationships/hyperlink" Target="http://www.gpp.pt/images/Agricultura/Organizacao_da_Producao_e_Cadeia_Alimentar/OInterprofissionais/OI-Relat_Acompanham2015_final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ítulo 2"/>
          <p:cNvSpPr>
            <a:spLocks noGrp="1"/>
          </p:cNvSpPr>
          <p:nvPr>
            <p:ph type="subTitle" idx="1"/>
          </p:nvPr>
        </p:nvSpPr>
        <p:spPr>
          <a:xfrm>
            <a:off x="785814" y="2897188"/>
            <a:ext cx="10488612" cy="1655763"/>
          </a:xfrm>
        </p:spPr>
        <p:txBody>
          <a:bodyPr/>
          <a:lstStyle/>
          <a:p>
            <a:pPr eaLnBrk="1" hangingPunct="1"/>
            <a:r>
              <a:rPr lang="pt-PT" altLang="pt-PT" sz="4400" b="1" dirty="0">
                <a:solidFill>
                  <a:srgbClr val="00B050"/>
                </a:solidFill>
              </a:rPr>
              <a:t>Capítulo 4 </a:t>
            </a:r>
          </a:p>
          <a:p>
            <a:pPr eaLnBrk="1" hangingPunct="1"/>
            <a:r>
              <a:rPr lang="pt-PT" altLang="pt-PT" sz="4400" b="1" dirty="0">
                <a:solidFill>
                  <a:srgbClr val="00B050"/>
                </a:solidFill>
              </a:rPr>
              <a:t>Cadeias de Valor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909763" y="511178"/>
            <a:ext cx="78486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3048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3048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3048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3048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3048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t-PT" altLang="pt-PT" sz="3200" b="1" i="1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Economia e Sustentabilidade da </a:t>
            </a:r>
          </a:p>
          <a:p>
            <a:pPr algn="ctr" eaLnBrk="1" hangingPunct="1">
              <a:spcBef>
                <a:spcPct val="20000"/>
              </a:spcBef>
            </a:pPr>
            <a:r>
              <a:rPr lang="pt-PT" altLang="pt-PT" sz="3200" b="1" i="1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Cadeia de Valor</a:t>
            </a: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</a:pPr>
            <a:r>
              <a:rPr lang="pt-PT" altLang="pt-PT" sz="3200" b="1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2º Ciclo – 1º Semestre 201</a:t>
            </a:r>
            <a:r>
              <a:rPr lang="fr-FR" altLang="pt-PT" sz="3200" b="1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9</a:t>
            </a:r>
            <a:r>
              <a:rPr lang="pt-PT" altLang="pt-PT" sz="3200" b="1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/2020</a:t>
            </a: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</a:pPr>
            <a:endParaRPr lang="pt-PT" altLang="pt-PT" sz="3200" i="1" dirty="0"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pt-PT" altLang="pt-PT" sz="3200" i="1" dirty="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2053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8" y="123826"/>
            <a:ext cx="190341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00778" y="478658"/>
            <a:ext cx="11356975" cy="53308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t-PT" sz="3200" b="1" dirty="0">
                <a:solidFill>
                  <a:srgbClr val="00B050"/>
                </a:solidFill>
              </a:rPr>
              <a:t>Cadeia de Valor</a:t>
            </a:r>
            <a:r>
              <a:rPr lang="pt-PT" sz="3600" b="1" i="1" dirty="0">
                <a:solidFill>
                  <a:srgbClr val="00B050"/>
                </a:solidFill>
              </a:rPr>
              <a:t> /</a:t>
            </a:r>
            <a:r>
              <a:rPr lang="pt-PT" sz="3200" b="1" i="1" dirty="0" err="1">
                <a:solidFill>
                  <a:srgbClr val="00B050"/>
                </a:solidFill>
              </a:rPr>
              <a:t>Value</a:t>
            </a:r>
            <a:r>
              <a:rPr lang="pt-PT" sz="3200" b="1" i="1" dirty="0">
                <a:solidFill>
                  <a:srgbClr val="00B050"/>
                </a:solidFill>
              </a:rPr>
              <a:t> </a:t>
            </a:r>
            <a:r>
              <a:rPr lang="pt-PT" sz="3200" b="1" i="1" dirty="0" err="1">
                <a:solidFill>
                  <a:srgbClr val="00B050"/>
                </a:solidFill>
              </a:rPr>
              <a:t>Chain</a:t>
            </a:r>
            <a:endParaRPr lang="pt-PT" sz="1000" b="1" dirty="0">
              <a:solidFill>
                <a:srgbClr val="00B050"/>
              </a:solidFill>
            </a:endParaRPr>
          </a:p>
          <a:p>
            <a:pPr marL="0" indent="0">
              <a:buNone/>
              <a:defRPr/>
            </a:pPr>
            <a:endParaRPr lang="pt-PT" sz="10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dirty="0"/>
              <a:t>O conceito de cadeia de valor surge assim associado às “</a:t>
            </a:r>
            <a:r>
              <a:rPr lang="pt-PT" b="1" dirty="0"/>
              <a:t>relações de valor</a:t>
            </a:r>
            <a:r>
              <a:rPr lang="pt-PT" dirty="0"/>
              <a:t>” ou à criação de “sistemas de valor” que se estabelecem entre empresas que fazem parte da cadeia.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pt-PT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dirty="0"/>
              <a:t>O </a:t>
            </a:r>
            <a:r>
              <a:rPr lang="pt-PT" b="1" dirty="0"/>
              <a:t>acréscimo de valor </a:t>
            </a:r>
            <a:r>
              <a:rPr lang="pt-PT" dirty="0"/>
              <a:t>ao longo da cadeia pode dizer respeito ao valor que resulta da </a:t>
            </a:r>
            <a:r>
              <a:rPr lang="pt-PT" u="sng" dirty="0"/>
              <a:t>passagem da matéria-prima a produto final</a:t>
            </a:r>
            <a:r>
              <a:rPr lang="pt-PT" dirty="0"/>
              <a:t>, bem como ao valor que resulta do </a:t>
            </a:r>
            <a:r>
              <a:rPr lang="pt-PT" u="sng" dirty="0"/>
              <a:t>acréscimo de atributos </a:t>
            </a:r>
            <a:r>
              <a:rPr lang="pt-PT" dirty="0"/>
              <a:t>ao produto e que o diferencia dos outros e ainda do valor que resulta das </a:t>
            </a:r>
            <a:r>
              <a:rPr lang="pt-PT" u="sng" dirty="0"/>
              <a:t>relações negociais </a:t>
            </a:r>
            <a:r>
              <a:rPr lang="pt-PT" dirty="0"/>
              <a:t>que se estabelecem entre os diferentes atores da cadeia.</a:t>
            </a:r>
          </a:p>
          <a:p>
            <a:pPr marL="0" indent="0">
              <a:buNone/>
              <a:defRPr/>
            </a:pPr>
            <a:r>
              <a:rPr lang="pt-PT" dirty="0"/>
              <a:t> </a:t>
            </a:r>
          </a:p>
          <a:p>
            <a:pPr marL="0" indent="0">
              <a:buNone/>
              <a:defRPr/>
            </a:pPr>
            <a:endParaRPr lang="pt-PT" dirty="0"/>
          </a:p>
          <a:p>
            <a:pPr marL="0" indent="0">
              <a:buNone/>
              <a:defRPr/>
            </a:pPr>
            <a:endParaRPr lang="pt-PT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pt-PT" dirty="0"/>
          </a:p>
          <a:p>
            <a:pPr marL="0" indent="0">
              <a:buNone/>
              <a:defRPr/>
            </a:pPr>
            <a:endParaRPr lang="pt-PT" dirty="0"/>
          </a:p>
          <a:p>
            <a:pPr marL="0" indent="0">
              <a:buNone/>
              <a:defRPr/>
            </a:pPr>
            <a:endParaRPr lang="pt-PT" sz="1000" dirty="0"/>
          </a:p>
          <a:p>
            <a:pPr marL="0" indent="0">
              <a:buNone/>
              <a:defRPr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16532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89880" y="484913"/>
            <a:ext cx="11376025" cy="53308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t-PT" b="1" dirty="0">
                <a:solidFill>
                  <a:srgbClr val="00B050"/>
                </a:solidFill>
              </a:rPr>
              <a:t>Cadeia de Abastecimento /</a:t>
            </a:r>
            <a:r>
              <a:rPr lang="pt-PT" b="1" i="1" dirty="0">
                <a:solidFill>
                  <a:srgbClr val="00B050"/>
                </a:solidFill>
              </a:rPr>
              <a:t>Supply Chain</a:t>
            </a:r>
            <a:r>
              <a:rPr lang="pt-PT" b="1" dirty="0">
                <a:solidFill>
                  <a:srgbClr val="00B050"/>
                </a:solidFill>
              </a:rPr>
              <a:t>:</a:t>
            </a:r>
          </a:p>
          <a:p>
            <a:pPr marL="0" indent="0">
              <a:buNone/>
              <a:defRPr/>
            </a:pPr>
            <a:endParaRPr lang="pt-PT" sz="1000" b="1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dirty="0"/>
              <a:t>Conjunto de atividades e de operações ligadas à </a:t>
            </a:r>
            <a:r>
              <a:rPr lang="pt-PT" b="1" dirty="0"/>
              <a:t>função de  aprovisionamento</a:t>
            </a:r>
            <a:r>
              <a:rPr lang="pt-PT" dirty="0"/>
              <a:t> em matérias-primas de uma rede de fornecedores, à transformação em produtos intermédios ou finais e à sua distribuição junto dos clientes finais.</a:t>
            </a:r>
          </a:p>
          <a:p>
            <a:pPr marL="0" indent="0">
              <a:buNone/>
              <a:defRPr/>
            </a:pPr>
            <a:endParaRPr lang="pt-PT" sz="14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dirty="0"/>
              <a:t>Permite analisar a concorrência industrial que assenta numa </a:t>
            </a:r>
            <a:r>
              <a:rPr lang="pt-PT" b="1" dirty="0"/>
              <a:t>maximização das receitas e numa minimização dos custos</a:t>
            </a:r>
            <a:r>
              <a:rPr lang="pt-PT" dirty="0"/>
              <a:t> de colocação dos produtos à disposição dos clientes.  </a:t>
            </a:r>
          </a:p>
          <a:p>
            <a:pPr marL="0" indent="0">
              <a:buNone/>
              <a:defRPr/>
            </a:pPr>
            <a:endParaRPr lang="pt-PT" sz="14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dirty="0"/>
              <a:t> Uma análise que propõe </a:t>
            </a:r>
            <a:r>
              <a:rPr lang="pt-PT" b="1" dirty="0"/>
              <a:t>soluções operacionais de gestão </a:t>
            </a:r>
            <a:r>
              <a:rPr lang="pt-PT" dirty="0"/>
              <a:t>e que tem sido usada para melhorar o sistema de aprovisionamento dos pontos de venda da grande distribuição.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364303" y="469641"/>
            <a:ext cx="11356975" cy="53308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t-PT" b="1" dirty="0">
                <a:solidFill>
                  <a:srgbClr val="00B050"/>
                </a:solidFill>
              </a:rPr>
              <a:t>Cadeia de Valor Global/</a:t>
            </a:r>
            <a:r>
              <a:rPr lang="pt-PT" b="1" i="1" dirty="0">
                <a:solidFill>
                  <a:srgbClr val="00B050"/>
                </a:solidFill>
              </a:rPr>
              <a:t>Global Value Chain</a:t>
            </a:r>
            <a:r>
              <a:rPr lang="pt-PT" b="1" dirty="0">
                <a:solidFill>
                  <a:srgbClr val="00B05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sz="2400" dirty="0"/>
              <a:t>Instrumento que permite analisar as diferentes formas como as </a:t>
            </a:r>
            <a:r>
              <a:rPr lang="pt-PT" sz="2400" b="1" dirty="0"/>
              <a:t>empresas e países estão globalmente integrados</a:t>
            </a:r>
            <a:r>
              <a:rPr lang="pt-PT" sz="2400" dirty="0"/>
              <a:t> e avaliar os determinantes da distribuição global do rendimento.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sz="2400" dirty="0"/>
              <a:t>Este instrumento permite analisar como as empresas, regiões e países estão ligados à </a:t>
            </a:r>
            <a:r>
              <a:rPr lang="pt-PT" sz="2400" b="1" dirty="0"/>
              <a:t>economia global</a:t>
            </a:r>
            <a:r>
              <a:rPr lang="pt-PT" sz="2400" dirty="0"/>
              <a:t>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sz="2400" dirty="0"/>
              <a:t>Neste tipo de cadeia de valor as relações de </a:t>
            </a:r>
            <a:r>
              <a:rPr lang="pt-PT" sz="2400" b="1" dirty="0"/>
              <a:t>comércio internacional </a:t>
            </a:r>
            <a:r>
              <a:rPr lang="pt-PT" sz="2400" dirty="0"/>
              <a:t>ao nível das redes de produtores, exportadores, distribuidores e o seu desenvolvimento e conhecimento permitem aceder a novos mercados e fornecedores.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pt-PT" sz="24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sz="2400" dirty="0"/>
              <a:t>Os participantes na cadeia de valor interagem de um forma organizada  - </a:t>
            </a:r>
            <a:r>
              <a:rPr lang="pt-PT" sz="2400" b="1" dirty="0"/>
              <a:t>Governança</a:t>
            </a:r>
            <a:r>
              <a:rPr lang="pt-PT" sz="2400" dirty="0"/>
              <a:t>. Esta interação permite que sejam definidas regras que estão na base da participação dos elementos no sistema geral.</a:t>
            </a:r>
          </a:p>
          <a:p>
            <a:pPr marL="0" indent="0">
              <a:buNone/>
              <a:defRPr/>
            </a:pPr>
            <a:endParaRPr lang="pt-PT" sz="24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pt-PT" sz="24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pt-PT" sz="24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pt-PT" sz="24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pt-PT" sz="1400" dirty="0"/>
          </a:p>
          <a:p>
            <a:pPr marL="1028674" lvl="1" indent="-571486">
              <a:buNone/>
              <a:defRPr/>
            </a:pPr>
            <a:endParaRPr lang="pt-P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318005" y="394405"/>
            <a:ext cx="11356975" cy="53308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t-PT" b="1" dirty="0">
                <a:solidFill>
                  <a:srgbClr val="00B050"/>
                </a:solidFill>
              </a:rPr>
              <a:t>Cadeia de Valor Global/</a:t>
            </a:r>
            <a:r>
              <a:rPr lang="pt-PT" b="1" i="1" dirty="0">
                <a:solidFill>
                  <a:srgbClr val="00B050"/>
                </a:solidFill>
              </a:rPr>
              <a:t>Global Value Chain</a:t>
            </a:r>
            <a:endParaRPr lang="pt-PT" b="1" dirty="0">
              <a:solidFill>
                <a:srgbClr val="00B050"/>
              </a:solidFill>
            </a:endParaRPr>
          </a:p>
          <a:p>
            <a:pPr marL="0" indent="0">
              <a:buNone/>
              <a:defRPr/>
            </a:pPr>
            <a:endParaRPr lang="pt-PT" sz="2400" b="1" dirty="0"/>
          </a:p>
          <a:p>
            <a:pPr marL="0" indent="0">
              <a:buNone/>
              <a:defRPr/>
            </a:pPr>
            <a:r>
              <a:rPr lang="pt-PT" sz="2400" b="1" dirty="0"/>
              <a:t>A Governança </a:t>
            </a:r>
            <a:r>
              <a:rPr lang="pt-PT" sz="2400" dirty="0"/>
              <a:t>pode ser interna ou externa. A governança no interior da cadeia refere-se à estrutura de relações e mecanismos de coordenação que existem entre os diferentes atores. A governança externa é importante do ponto de vista político, legal e regulação, incidindo na regulação pública relevante para o desenvolvimento da cadeia.</a:t>
            </a:r>
          </a:p>
          <a:p>
            <a:pPr marL="0" indent="0">
              <a:buNone/>
              <a:defRPr/>
            </a:pPr>
            <a:endParaRPr lang="pt-PT" sz="14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sz="2400" dirty="0"/>
              <a:t>A </a:t>
            </a:r>
            <a:r>
              <a:rPr lang="pt-PT" sz="2400" b="1" dirty="0"/>
              <a:t>Governança</a:t>
            </a:r>
            <a:r>
              <a:rPr lang="pt-PT" sz="2400" dirty="0"/>
              <a:t> das cadeias de valor globais </a:t>
            </a:r>
            <a:r>
              <a:rPr lang="pt-PT" sz="2400" b="1" dirty="0"/>
              <a:t>é essencial </a:t>
            </a:r>
            <a:r>
              <a:rPr lang="pt-PT" sz="2400" dirty="0"/>
              <a:t>para: </a:t>
            </a:r>
          </a:p>
          <a:p>
            <a:pPr marL="1028674" lvl="1" indent="-571486">
              <a:buNone/>
              <a:defRPr/>
            </a:pPr>
            <a:r>
              <a:rPr lang="pt-PT" dirty="0"/>
              <a:t>i) Entender como as empresas podem </a:t>
            </a:r>
            <a:r>
              <a:rPr lang="pt-PT" u="sng" dirty="0"/>
              <a:t>aceder</a:t>
            </a:r>
            <a:r>
              <a:rPr lang="pt-PT" dirty="0"/>
              <a:t> mais facilmente ao </a:t>
            </a:r>
            <a:r>
              <a:rPr lang="pt-PT" u="sng" dirty="0"/>
              <a:t>mercado internacional</a:t>
            </a:r>
            <a:r>
              <a:rPr lang="pt-PT" dirty="0"/>
              <a:t>; </a:t>
            </a:r>
          </a:p>
          <a:p>
            <a:pPr marL="1028674" lvl="1" indent="-571486">
              <a:buNone/>
              <a:defRPr/>
            </a:pPr>
            <a:r>
              <a:rPr lang="pt-PT" dirty="0"/>
              <a:t>ii) Identificar quais são os </a:t>
            </a:r>
            <a:r>
              <a:rPr lang="pt-PT" u="sng" dirty="0"/>
              <a:t>benefícios</a:t>
            </a:r>
            <a:r>
              <a:rPr lang="pt-PT" dirty="0"/>
              <a:t> obtidos com esse acesso e os </a:t>
            </a:r>
            <a:r>
              <a:rPr lang="pt-PT" u="sng" dirty="0"/>
              <a:t>riscos</a:t>
            </a:r>
            <a:r>
              <a:rPr lang="pt-PT" dirty="0"/>
              <a:t> ligados à sua exclusão; </a:t>
            </a:r>
          </a:p>
          <a:p>
            <a:pPr marL="1028674" lvl="1" indent="-571486">
              <a:buNone/>
              <a:defRPr/>
            </a:pPr>
            <a:r>
              <a:rPr lang="pt-PT" dirty="0"/>
              <a:t>iii) Compreender como podem ser </a:t>
            </a:r>
            <a:r>
              <a:rPr lang="pt-PT" u="sng" dirty="0"/>
              <a:t>incrementados os resultados líquidos </a:t>
            </a:r>
            <a:r>
              <a:rPr lang="pt-PT" dirty="0"/>
              <a:t>da participação nas cadeias de valor. </a:t>
            </a:r>
          </a:p>
          <a:p>
            <a:pPr marL="1028674" lvl="1" indent="-571486">
              <a:buNone/>
              <a:defRPr/>
            </a:pPr>
            <a:endParaRPr lang="pt-PT" altLang="pt-PT" sz="1000" dirty="0"/>
          </a:p>
          <a:p>
            <a:pPr marL="1028674" lvl="1" indent="-571486">
              <a:buNone/>
              <a:defRPr/>
            </a:pPr>
            <a:r>
              <a:rPr lang="pt-PT" altLang="pt-PT" sz="1000" dirty="0"/>
              <a:t>Fonte: Fragata, A., Pinto, A. S. (2011). A governança da cadeia global de valor da pera ‘Rocha’. In: </a:t>
            </a:r>
            <a:r>
              <a:rPr lang="pt-PT" altLang="pt-PT" sz="1000" i="1" dirty="0" err="1"/>
              <a:t>Agrorrural</a:t>
            </a:r>
            <a:r>
              <a:rPr lang="pt-PT" altLang="pt-PT" sz="1000" i="1" dirty="0"/>
              <a:t> – contributos científicos</a:t>
            </a:r>
            <a:r>
              <a:rPr lang="pt-PT" altLang="pt-PT" sz="1000" dirty="0"/>
              <a:t>. </a:t>
            </a:r>
            <a:r>
              <a:rPr lang="pt-PT" altLang="pt-PT" sz="1000" dirty="0" err="1"/>
              <a:t>Coord</a:t>
            </a:r>
            <a:r>
              <a:rPr lang="pt-PT" altLang="pt-PT" sz="1000" dirty="0"/>
              <a:t>. Ed. Paula S. Coelho e Pedro Reis. </a:t>
            </a:r>
            <a:r>
              <a:rPr lang="en-GB" altLang="pt-PT" sz="1000" dirty="0"/>
              <a:t>INRB e Casa da </a:t>
            </a:r>
            <a:r>
              <a:rPr lang="en-GB" altLang="pt-PT" sz="1000" dirty="0" err="1"/>
              <a:t>Moeda</a:t>
            </a:r>
            <a:r>
              <a:rPr lang="en-GB" altLang="pt-PT" sz="1000" dirty="0"/>
              <a:t>, 220-233.</a:t>
            </a:r>
          </a:p>
          <a:p>
            <a:pPr marL="1028674" lvl="1" indent="-571486">
              <a:buNone/>
              <a:defRPr/>
            </a:pPr>
            <a:endParaRPr lang="en-GB" altLang="pt-PT" sz="1000" dirty="0"/>
          </a:p>
          <a:p>
            <a:pPr marL="1028674" lvl="1" indent="-571486">
              <a:buNone/>
              <a:defRPr/>
            </a:pPr>
            <a:endParaRPr lang="pt-PT" altLang="pt-PT" sz="1000" dirty="0"/>
          </a:p>
          <a:p>
            <a:pPr marL="1028674" lvl="1" indent="-571486">
              <a:buNone/>
              <a:defRPr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34291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m 2" descr="http://valuechains4poor.pbworks.com/f/Figure%2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916" y="1079503"/>
            <a:ext cx="8239125" cy="493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ítulo 1"/>
          <p:cNvSpPr txBox="1">
            <a:spLocks/>
          </p:cNvSpPr>
          <p:nvPr/>
        </p:nvSpPr>
        <p:spPr bwMode="auto">
          <a:xfrm>
            <a:off x="550301" y="405115"/>
            <a:ext cx="5804004" cy="49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pt-PT" altLang="pt-PT" sz="2800" b="1" dirty="0">
                <a:solidFill>
                  <a:srgbClr val="00B050"/>
                </a:solidFill>
              </a:rPr>
              <a:t>Diagrama: Cadeia de Valor Global</a:t>
            </a:r>
          </a:p>
        </p:txBody>
      </p:sp>
      <p:sp>
        <p:nvSpPr>
          <p:cNvPr id="16389" name="Rectângulo 5"/>
          <p:cNvSpPr>
            <a:spLocks noChangeArrowheads="1"/>
          </p:cNvSpPr>
          <p:nvPr/>
        </p:nvSpPr>
        <p:spPr bwMode="auto">
          <a:xfrm>
            <a:off x="312517" y="6154739"/>
            <a:ext cx="106190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pt-PT" altLang="pt-PT" sz="1000" dirty="0"/>
              <a:t>Fonte: M4P, (2008). </a:t>
            </a:r>
            <a:r>
              <a:rPr lang="pt-PT" altLang="pt-PT" sz="1000" i="1" dirty="0"/>
              <a:t>Making value chains work better for the poor: a toolbook for practitioners of value chain analysis</a:t>
            </a:r>
            <a:r>
              <a:rPr lang="pt-PT" altLang="pt-PT" sz="1000" dirty="0"/>
              <a:t>. UK Department for International Development (DFID), p. 14.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564105" y="562939"/>
            <a:ext cx="10515600" cy="435133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t-PT" altLang="pt-PT" b="1" dirty="0">
                <a:solidFill>
                  <a:srgbClr val="00B050"/>
                </a:solidFill>
              </a:rPr>
              <a:t>Como estudar uma Fileira/Cadeia de Valor?</a:t>
            </a:r>
          </a:p>
          <a:p>
            <a:pPr marL="0" indent="0">
              <a:buNone/>
              <a:defRPr/>
            </a:pPr>
            <a:endParaRPr lang="pt-PT" altLang="pt-PT" b="1" u="sng" dirty="0"/>
          </a:p>
          <a:p>
            <a:pPr marL="0" indent="0">
              <a:buNone/>
              <a:defRPr/>
            </a:pPr>
            <a:r>
              <a:rPr lang="pt-PT" altLang="pt-PT" dirty="0"/>
              <a:t>Duas etapas fundamentais:</a:t>
            </a:r>
          </a:p>
          <a:p>
            <a:pPr marL="0" indent="0">
              <a:buNone/>
              <a:defRPr/>
            </a:pPr>
            <a:endParaRPr lang="pt-PT" altLang="pt-PT" dirty="0"/>
          </a:p>
          <a:p>
            <a:pPr marL="2038300" lvl="1" indent="-457189">
              <a:buNone/>
              <a:defRPr/>
            </a:pPr>
            <a:r>
              <a:rPr lang="pt-PT" altLang="pt-PT" sz="2800" b="1" dirty="0"/>
              <a:t>1 - Etapa Descritiva</a:t>
            </a:r>
          </a:p>
          <a:p>
            <a:pPr marL="1581111" lvl="1" indent="0">
              <a:buNone/>
              <a:defRPr/>
            </a:pPr>
            <a:r>
              <a:rPr lang="pt-PT" altLang="pt-PT" sz="2800" dirty="0"/>
              <a:t> </a:t>
            </a:r>
          </a:p>
          <a:p>
            <a:pPr marL="1581111" lvl="1" indent="0">
              <a:buNone/>
              <a:defRPr/>
            </a:pPr>
            <a:r>
              <a:rPr lang="pt-PT" altLang="pt-PT" sz="2800" b="1" dirty="0"/>
              <a:t>2 - Etapa Explicativa</a:t>
            </a:r>
          </a:p>
          <a:p>
            <a:pPr marL="1581111" lvl="1" indent="0">
              <a:buNone/>
              <a:defRPr/>
            </a:pPr>
            <a:endParaRPr lang="pt-PT" altLang="pt-PT" sz="2800" dirty="0"/>
          </a:p>
          <a:p>
            <a:pPr>
              <a:buFont typeface="Wingdings" pitchFamily="2" charset="2"/>
              <a:buChar char="Ø"/>
              <a:defRPr/>
            </a:pPr>
            <a:r>
              <a:rPr lang="pt-PT" altLang="pt-PT" i="1" dirty="0"/>
              <a:t>A cadeia de valor/fileira não é um sistema fechado: está ligada a outras cadeias ou fileiras e sofre a influência das políticas macroeconómicas e setoriais (ambiente institucional).</a:t>
            </a:r>
          </a:p>
          <a:p>
            <a:pPr>
              <a:buFont typeface="Arial" charset="0"/>
              <a:buNone/>
              <a:defRPr/>
            </a:pPr>
            <a:endParaRPr lang="pt-P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366054" y="443934"/>
            <a:ext cx="11356975" cy="53308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t-PT" altLang="pt-PT" b="1" dirty="0">
                <a:solidFill>
                  <a:srgbClr val="00B050"/>
                </a:solidFill>
              </a:rPr>
              <a:t>Como estudar uma Fileira/Cadeia de Valor?</a:t>
            </a:r>
          </a:p>
          <a:p>
            <a:pPr marL="0" indent="0">
              <a:buNone/>
              <a:defRPr/>
            </a:pPr>
            <a:endParaRPr lang="pt-PT" sz="10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sz="2400" dirty="0"/>
              <a:t>A ótica de análise da cadeia de valor é </a:t>
            </a:r>
            <a:r>
              <a:rPr lang="pt-PT" sz="2400" b="1" dirty="0"/>
              <a:t>descritiva</a:t>
            </a:r>
            <a:r>
              <a:rPr lang="pt-PT" sz="2400" dirty="0"/>
              <a:t> porque permite </a:t>
            </a:r>
            <a:r>
              <a:rPr lang="pt-PT" sz="2400" u="sng" dirty="0"/>
              <a:t>mapear os atores </a:t>
            </a:r>
            <a:r>
              <a:rPr lang="pt-PT" sz="2400" dirty="0"/>
              <a:t>que participam na produção, distribuição, marketing e comercialização de um determinado produto (ou produtos). </a:t>
            </a:r>
          </a:p>
          <a:p>
            <a:pPr marL="0" indent="0">
              <a:buNone/>
              <a:defRPr/>
            </a:pPr>
            <a:endParaRPr lang="pt-PT" sz="24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sz="2400" dirty="0"/>
              <a:t>Estas mapas identificam as </a:t>
            </a:r>
            <a:r>
              <a:rPr lang="pt-PT" sz="2400" u="sng" dirty="0"/>
              <a:t>características dos atores</a:t>
            </a:r>
            <a:r>
              <a:rPr lang="pt-PT" sz="2400" dirty="0"/>
              <a:t>, as </a:t>
            </a:r>
            <a:r>
              <a:rPr lang="pt-PT" sz="2400" u="sng" dirty="0"/>
              <a:t>estruturas de custos e de rendimentos</a:t>
            </a:r>
            <a:r>
              <a:rPr lang="pt-PT" sz="2400" dirty="0"/>
              <a:t>, os </a:t>
            </a:r>
            <a:r>
              <a:rPr lang="pt-PT" sz="2400" u="sng" dirty="0"/>
              <a:t>fluxos de bens através da cadeia</a:t>
            </a:r>
            <a:r>
              <a:rPr lang="pt-PT" sz="2400" dirty="0"/>
              <a:t>, as características do </a:t>
            </a:r>
            <a:r>
              <a:rPr lang="pt-PT" sz="2400" u="sng" dirty="0"/>
              <a:t>emprego</a:t>
            </a:r>
            <a:r>
              <a:rPr lang="pt-PT" sz="2400" dirty="0"/>
              <a:t> e os </a:t>
            </a:r>
            <a:r>
              <a:rPr lang="pt-PT" sz="2400" u="sng" dirty="0"/>
              <a:t>volumes e destinos das vendas </a:t>
            </a:r>
            <a:r>
              <a:rPr lang="pt-PT" sz="2400" dirty="0"/>
              <a:t>domésticas e internacionais.</a:t>
            </a:r>
          </a:p>
          <a:p>
            <a:pPr marL="0" indent="0">
              <a:buNone/>
              <a:defRPr/>
            </a:pPr>
            <a:endParaRPr lang="pt-PT" sz="2400" dirty="0"/>
          </a:p>
          <a:p>
            <a:pPr marL="0" indent="0">
              <a:buNone/>
              <a:defRPr/>
            </a:pPr>
            <a:r>
              <a:rPr lang="pt-PT" sz="2400" dirty="0"/>
              <a:t>A informação utilizada para realizar o mapeamento pode ser obtida através de inquéritos, </a:t>
            </a:r>
            <a:r>
              <a:rPr lang="pt-PT" sz="2400" i="1" dirty="0"/>
              <a:t>focus groups</a:t>
            </a:r>
            <a:r>
              <a:rPr lang="pt-PT" sz="2400" dirty="0"/>
              <a:t>, entrevistas informais e informação secundária.</a:t>
            </a:r>
          </a:p>
          <a:p>
            <a:pPr marL="0" indent="0">
              <a:buNone/>
              <a:defRPr/>
            </a:pPr>
            <a:endParaRPr lang="pt-PT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pt-PT" dirty="0"/>
          </a:p>
          <a:p>
            <a:pPr marL="0" indent="0">
              <a:buNone/>
              <a:defRPr/>
            </a:pPr>
            <a:endParaRPr lang="pt-PT" dirty="0"/>
          </a:p>
          <a:p>
            <a:pPr marL="0" indent="0">
              <a:buNone/>
              <a:defRPr/>
            </a:pPr>
            <a:endParaRPr lang="pt-PT" sz="1000" dirty="0"/>
          </a:p>
          <a:p>
            <a:pPr marL="0" indent="0">
              <a:buNone/>
              <a:defRPr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114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arcador de Posição de Conteúdo 1"/>
          <p:cNvSpPr>
            <a:spLocks noGrp="1"/>
          </p:cNvSpPr>
          <p:nvPr>
            <p:ph idx="1"/>
          </p:nvPr>
        </p:nvSpPr>
        <p:spPr>
          <a:xfrm>
            <a:off x="259727" y="326162"/>
            <a:ext cx="11055351" cy="4351337"/>
          </a:xfrm>
        </p:spPr>
        <p:txBody>
          <a:bodyPr/>
          <a:lstStyle/>
          <a:p>
            <a:pPr>
              <a:buNone/>
            </a:pPr>
            <a:r>
              <a:rPr lang="pt-PT" altLang="pt-PT" b="1" dirty="0">
                <a:solidFill>
                  <a:srgbClr val="00B050"/>
                </a:solidFill>
              </a:rPr>
              <a:t>Como estudar uma Fileira/Cadeia de Valor?</a:t>
            </a:r>
          </a:p>
          <a:p>
            <a:pPr>
              <a:buFontTx/>
              <a:buNone/>
            </a:pPr>
            <a:endParaRPr lang="pt-PT" altLang="pt-PT" dirty="0"/>
          </a:p>
          <a:p>
            <a:pPr>
              <a:buFontTx/>
              <a:buNone/>
            </a:pPr>
            <a:r>
              <a:rPr lang="pt-PT" altLang="pt-PT" dirty="0"/>
              <a:t>O estudo de uma cadeia de valor não deve limitar-se à </a:t>
            </a:r>
            <a:r>
              <a:rPr lang="pt-PT" altLang="pt-PT" b="1" dirty="0"/>
              <a:t>descrição</a:t>
            </a:r>
            <a:r>
              <a:rPr lang="pt-PT" altLang="pt-PT" dirty="0"/>
              <a:t>, mas também à </a:t>
            </a:r>
            <a:r>
              <a:rPr lang="pt-PT" altLang="pt-PT" b="1" dirty="0"/>
              <a:t>compreensão/explicação</a:t>
            </a:r>
            <a:r>
              <a:rPr lang="pt-PT" altLang="pt-PT" dirty="0"/>
              <a:t> do seu funcionamento: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altLang="pt-PT" sz="2800" dirty="0"/>
              <a:t>Relações de interdependência horizontal e vertical;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altLang="pt-PT" sz="2800" dirty="0"/>
              <a:t>Inovação e difusão tecnológica;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altLang="pt-PT" sz="2800" dirty="0"/>
              <a:t>Rastreabilidade;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altLang="pt-PT" sz="2800" dirty="0"/>
              <a:t>Decomposição do preço no consumidor entre diferentes operadores (observação das margens);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altLang="pt-PT" sz="2800" dirty="0"/>
              <a:t>Impacto de intervenções públicas. </a:t>
            </a:r>
          </a:p>
          <a:p>
            <a:endParaRPr lang="pt-PT" altLang="pt-P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71608" y="149305"/>
            <a:ext cx="10515600" cy="435133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t-PT" altLang="pt-PT" b="1" dirty="0">
                <a:solidFill>
                  <a:srgbClr val="00B050"/>
                </a:solidFill>
              </a:rPr>
              <a:t>Como estudar uma Fileira/Cadeia de Valor?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pt-PT" altLang="pt-PT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altLang="pt-PT" sz="2400" dirty="0"/>
              <a:t>A etapa explicativa permite ainda detetar </a:t>
            </a:r>
            <a:r>
              <a:rPr lang="pt-PT" altLang="pt-PT" sz="2400" b="1" dirty="0"/>
              <a:t>potencialidades</a:t>
            </a:r>
            <a:r>
              <a:rPr lang="pt-PT" altLang="pt-PT" sz="2400" dirty="0"/>
              <a:t> a explorar e </a:t>
            </a:r>
            <a:r>
              <a:rPr lang="pt-PT" altLang="pt-PT" sz="2400" b="1" dirty="0"/>
              <a:t>problemas</a:t>
            </a:r>
            <a:r>
              <a:rPr lang="pt-PT" altLang="pt-PT" sz="2400" dirty="0"/>
              <a:t> (estrangulamentos) a ultrapassar com vista a melhorar o seu desempenho.</a:t>
            </a:r>
          </a:p>
          <a:p>
            <a:pPr marL="0" indent="0">
              <a:buNone/>
              <a:defRPr/>
            </a:pPr>
            <a:endParaRPr lang="pt-PT" altLang="pt-PT" sz="2400" dirty="0"/>
          </a:p>
          <a:p>
            <a:pPr marL="358766" indent="-358766">
              <a:buNone/>
              <a:defRPr/>
            </a:pPr>
            <a:r>
              <a:rPr lang="pt-PT" altLang="pt-PT" sz="2400" b="1" i="1" u="sng" dirty="0"/>
              <a:t>Tipos de problemas:</a:t>
            </a:r>
          </a:p>
          <a:p>
            <a:pPr marL="358766" indent="-358766">
              <a:defRPr/>
            </a:pPr>
            <a:r>
              <a:rPr lang="pt-PT" altLang="pt-PT" sz="2400" i="1" dirty="0"/>
              <a:t>Ligados ao meio natural</a:t>
            </a:r>
            <a:r>
              <a:rPr lang="pt-PT" altLang="pt-PT" sz="2400" dirty="0"/>
              <a:t> </a:t>
            </a:r>
          </a:p>
          <a:p>
            <a:pPr marL="358766" indent="-358766">
              <a:defRPr/>
            </a:pPr>
            <a:r>
              <a:rPr lang="pt-PT" altLang="pt-PT" sz="2400" i="1" dirty="0"/>
              <a:t>Ligados ao acesso aos fatores de produção</a:t>
            </a:r>
            <a:r>
              <a:rPr lang="pt-PT" altLang="pt-PT" sz="2400" dirty="0"/>
              <a:t> </a:t>
            </a:r>
          </a:p>
          <a:p>
            <a:pPr marL="358766" indent="-358766">
              <a:defRPr/>
            </a:pPr>
            <a:r>
              <a:rPr lang="pt-PT" altLang="pt-PT" sz="2400" i="1" dirty="0"/>
              <a:t>Problemas técnicos</a:t>
            </a:r>
            <a:r>
              <a:rPr lang="pt-PT" altLang="pt-PT" sz="2400" dirty="0"/>
              <a:t> </a:t>
            </a:r>
          </a:p>
          <a:p>
            <a:pPr marL="358766" indent="-358766">
              <a:defRPr/>
            </a:pPr>
            <a:r>
              <a:rPr lang="pt-PT" altLang="pt-PT" sz="2400" i="1" dirty="0"/>
              <a:t>Problemas económicos</a:t>
            </a:r>
            <a:r>
              <a:rPr lang="pt-PT" altLang="pt-PT" sz="2400" dirty="0"/>
              <a:t> </a:t>
            </a:r>
          </a:p>
          <a:p>
            <a:pPr marL="358766" indent="-358766">
              <a:defRPr/>
            </a:pPr>
            <a:endParaRPr lang="pt-PT" altLang="pt-PT" sz="2400" dirty="0"/>
          </a:p>
          <a:p>
            <a:pPr>
              <a:buFont typeface="Arial" charset="0"/>
              <a:buNone/>
              <a:defRPr/>
            </a:pPr>
            <a:r>
              <a:rPr lang="pt-PT" altLang="pt-PT" sz="2400" b="1" dirty="0"/>
              <a:t>Nota: </a:t>
            </a:r>
            <a:r>
              <a:rPr lang="pt-PT" altLang="pt-PT" sz="2400" dirty="0"/>
              <a:t>A combinação de eficiência na cadeia com a sua capacidade de adaptação e de inovação permite melhorar a </a:t>
            </a:r>
            <a:r>
              <a:rPr lang="pt-PT" altLang="pt-PT" sz="2400" b="1" dirty="0"/>
              <a:t>competitividade das cadeias de valor</a:t>
            </a:r>
            <a:r>
              <a:rPr lang="pt-PT" altLang="pt-PT" sz="2400" dirty="0"/>
              <a:t>.</a:t>
            </a:r>
          </a:p>
          <a:p>
            <a:pPr>
              <a:defRPr/>
            </a:pPr>
            <a:endParaRPr lang="pt-P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Marcador de Posição de Conteúdo 2"/>
          <p:cNvSpPr>
            <a:spLocks noGrp="1"/>
          </p:cNvSpPr>
          <p:nvPr>
            <p:ph idx="1"/>
          </p:nvPr>
        </p:nvSpPr>
        <p:spPr>
          <a:xfrm>
            <a:off x="366713" y="1003300"/>
            <a:ext cx="11430000" cy="435133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t-PT" altLang="pt-PT" b="1" dirty="0"/>
              <a:t>Agentes Económicos </a:t>
            </a:r>
            <a:r>
              <a:rPr lang="pt-PT" altLang="pt-PT" dirty="0"/>
              <a:t>que participam na produção, transformação e distribuição dos produtos desde o produtor até ao consumidor final.</a:t>
            </a:r>
          </a:p>
          <a:p>
            <a:pPr marL="623872" indent="-623872">
              <a:lnSpc>
                <a:spcPct val="110000"/>
              </a:lnSpc>
              <a:defRPr/>
            </a:pPr>
            <a:r>
              <a:rPr lang="pt-PT" altLang="pt-PT" dirty="0"/>
              <a:t>Fornecedores de fatores de produção</a:t>
            </a:r>
            <a:r>
              <a:rPr lang="pt-PT" altLang="pt-PT" b="1" dirty="0"/>
              <a:t>,</a:t>
            </a:r>
          </a:p>
          <a:p>
            <a:pPr marL="623872" indent="-623872">
              <a:lnSpc>
                <a:spcPct val="110000"/>
              </a:lnSpc>
              <a:defRPr/>
            </a:pPr>
            <a:r>
              <a:rPr lang="pt-PT" altLang="pt-PT" dirty="0"/>
              <a:t>Empresas agrícolas,</a:t>
            </a:r>
            <a:endParaRPr lang="pt-PT" altLang="pt-PT" b="1" dirty="0"/>
          </a:p>
          <a:p>
            <a:pPr marL="623872" indent="-623872">
              <a:lnSpc>
                <a:spcPct val="110000"/>
              </a:lnSpc>
              <a:defRPr/>
            </a:pPr>
            <a:r>
              <a:rPr lang="pt-PT" altLang="pt-PT" dirty="0"/>
              <a:t>Empresas da transformação (IAA),</a:t>
            </a:r>
            <a:endParaRPr lang="pt-PT" altLang="pt-PT" b="1" dirty="0"/>
          </a:p>
          <a:p>
            <a:pPr marL="623872" indent="-623872">
              <a:lnSpc>
                <a:spcPct val="110000"/>
              </a:lnSpc>
              <a:defRPr/>
            </a:pPr>
            <a:r>
              <a:rPr lang="pt-PT" altLang="pt-PT" dirty="0"/>
              <a:t>Empresas da distribuição (grossistas, retalhistas, importadores, exportadores),</a:t>
            </a:r>
            <a:endParaRPr lang="pt-PT" altLang="pt-PT" b="1" dirty="0"/>
          </a:p>
          <a:p>
            <a:pPr marL="623872" indent="-623872">
              <a:lnSpc>
                <a:spcPct val="110000"/>
              </a:lnSpc>
              <a:defRPr/>
            </a:pPr>
            <a:r>
              <a:rPr lang="pt-PT" altLang="pt-PT" dirty="0"/>
              <a:t>Empresas da restauração (restaurantes, cafés, cantinas,...),</a:t>
            </a:r>
            <a:endParaRPr lang="pt-PT" altLang="pt-PT" b="1" dirty="0"/>
          </a:p>
          <a:p>
            <a:pPr marL="623872" indent="-623872">
              <a:lnSpc>
                <a:spcPct val="110000"/>
              </a:lnSpc>
              <a:defRPr/>
            </a:pPr>
            <a:r>
              <a:rPr lang="pt-PT" altLang="pt-PT" dirty="0"/>
              <a:t>Empresas de transportes,</a:t>
            </a:r>
            <a:endParaRPr lang="pt-PT" altLang="pt-PT" b="1" dirty="0"/>
          </a:p>
          <a:p>
            <a:pPr marL="623872" indent="-623872">
              <a:lnSpc>
                <a:spcPct val="110000"/>
              </a:lnSpc>
              <a:defRPr/>
            </a:pPr>
            <a:r>
              <a:rPr lang="pt-PT" altLang="pt-PT" dirty="0"/>
              <a:t>Consumidores.</a:t>
            </a:r>
          </a:p>
          <a:p>
            <a:pPr>
              <a:defRPr/>
            </a:pPr>
            <a:endParaRPr lang="pt-PT" altLang="pt-PT" dirty="0"/>
          </a:p>
        </p:txBody>
      </p:sp>
      <p:sp>
        <p:nvSpPr>
          <p:cNvPr id="20483" name="Text Box 9"/>
          <p:cNvSpPr txBox="1">
            <a:spLocks noChangeArrowheads="1"/>
          </p:cNvSpPr>
          <p:nvPr/>
        </p:nvSpPr>
        <p:spPr bwMode="auto">
          <a:xfrm>
            <a:off x="265114" y="152400"/>
            <a:ext cx="113744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PT" altLang="pt-PT" sz="2800" b="1" dirty="0">
                <a:solidFill>
                  <a:srgbClr val="00B050"/>
                </a:solidFill>
                <a:latin typeface="Arial" panose="020B0604020202020204" pitchFamily="34" charset="0"/>
              </a:rPr>
              <a:t>Intervenientes na Cadeia de Valor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2866" y="3"/>
            <a:ext cx="12149137" cy="13255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PT" sz="3200" b="1" dirty="0">
                <a:solidFill>
                  <a:srgbClr val="00B050"/>
                </a:solidFill>
                <a:latin typeface="+mn-lt"/>
              </a:rPr>
              <a:t>Capítulo 4 - Cadeias de Valor</a:t>
            </a:r>
            <a:br>
              <a:rPr lang="pt-PT" sz="3200" b="1" dirty="0">
                <a:solidFill>
                  <a:srgbClr val="00B050"/>
                </a:solidFill>
                <a:latin typeface="+mn-lt"/>
              </a:rPr>
            </a:br>
            <a:endParaRPr lang="pt-PT" sz="3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6" name="Marcador de Posição de Conteúdo 2"/>
          <p:cNvSpPr>
            <a:spLocks noGrp="1"/>
          </p:cNvSpPr>
          <p:nvPr>
            <p:ph idx="1"/>
          </p:nvPr>
        </p:nvSpPr>
        <p:spPr>
          <a:xfrm>
            <a:off x="741364" y="1160467"/>
            <a:ext cx="11118851" cy="435133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pt-PT" b="1" dirty="0">
                <a:solidFill>
                  <a:srgbClr val="00B050"/>
                </a:solidFill>
              </a:rPr>
              <a:t>4.1</a:t>
            </a:r>
            <a:r>
              <a:rPr lang="pt-PT" dirty="0"/>
              <a:t> Conceito de cadeia de valor: agentes, funções e tipologia.</a:t>
            </a:r>
          </a:p>
          <a:p>
            <a:pPr marL="0" indent="0" eaLnBrk="1" fontAlgn="auto" hangingPunct="1">
              <a:lnSpc>
                <a:spcPct val="200000"/>
              </a:lnSpc>
              <a:spcAft>
                <a:spcPts val="0"/>
              </a:spcAft>
              <a:buNone/>
              <a:defRPr/>
            </a:pPr>
            <a:endParaRPr lang="pt-PT" sz="1200" dirty="0"/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pt-PT" b="1" dirty="0">
                <a:solidFill>
                  <a:srgbClr val="00B050"/>
                </a:solidFill>
              </a:rPr>
              <a:t>4.2</a:t>
            </a:r>
            <a:r>
              <a:rPr lang="pt-PT" dirty="0"/>
              <a:t> Mecanismos de regulação da cadeia de valor: mercados, integração, coordenação vertical e horizontal, intervenção pública.</a:t>
            </a:r>
          </a:p>
          <a:p>
            <a:pPr marL="0" indent="0" eaLnBrk="1" fontAlgn="auto" hangingPunct="1">
              <a:lnSpc>
                <a:spcPct val="200000"/>
              </a:lnSpc>
              <a:spcAft>
                <a:spcPts val="0"/>
              </a:spcAft>
              <a:buNone/>
              <a:defRPr/>
            </a:pPr>
            <a:endParaRPr lang="pt-PT" dirty="0"/>
          </a:p>
          <a:p>
            <a:pPr marL="0" indent="0" eaLnBrk="1" fontAlgn="auto" hangingPunct="1">
              <a:lnSpc>
                <a:spcPct val="200000"/>
              </a:lnSpc>
              <a:spcAft>
                <a:spcPts val="0"/>
              </a:spcAft>
              <a:buNone/>
              <a:defRPr/>
            </a:pPr>
            <a:endParaRPr lang="pt-P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757239" y="973140"/>
            <a:ext cx="10515600" cy="4351337"/>
          </a:xfrm>
        </p:spPr>
        <p:txBody>
          <a:bodyPr/>
          <a:lstStyle/>
          <a:p>
            <a:pPr>
              <a:buFontTx/>
              <a:buNone/>
            </a:pPr>
            <a:r>
              <a:rPr lang="pt-PT" altLang="pt-PT" b="1" dirty="0"/>
              <a:t>Organizações de Produtores (OP)</a:t>
            </a:r>
          </a:p>
          <a:p>
            <a:pPr>
              <a:buNone/>
            </a:pPr>
            <a:r>
              <a:rPr lang="pt-PT" sz="2400" u="sng" dirty="0"/>
              <a:t>Estruturas horizontais de organização da produção </a:t>
            </a:r>
            <a:r>
              <a:rPr lang="pt-PT" sz="2400" dirty="0"/>
              <a:t>que são fundamentais para: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PT" sz="2400" dirty="0"/>
              <a:t> Os</a:t>
            </a:r>
            <a:r>
              <a:rPr lang="pt-PT" sz="2400" b="1" dirty="0"/>
              <a:t> produtores </a:t>
            </a:r>
            <a:r>
              <a:rPr lang="pt-PT" sz="2400" dirty="0"/>
              <a:t>- reequilíbrio, em termos de equidade e distribuição de valor, das relações comerciais que os produtores estabelecem com os agentes económicos a jusante na cadeia de valor;</a:t>
            </a:r>
          </a:p>
          <a:p>
            <a:pPr marL="0" indent="0">
              <a:buNone/>
            </a:pPr>
            <a:endParaRPr lang="pt-PT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t-PT" sz="2400" dirty="0"/>
              <a:t> Os</a:t>
            </a:r>
            <a:r>
              <a:rPr lang="pt-PT" sz="2400" b="1" dirty="0"/>
              <a:t> circuitos de distribuição/comercialização </a:t>
            </a:r>
            <a:r>
              <a:rPr lang="pt-PT" sz="2400" dirty="0"/>
              <a:t>- assegurar mais facilmente a regularidade e qualidade do abastecimento;</a:t>
            </a:r>
          </a:p>
          <a:p>
            <a:pPr marL="0" indent="0">
              <a:buNone/>
            </a:pPr>
            <a:endParaRPr lang="pt-PT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t-PT" sz="2400" dirty="0"/>
              <a:t>Os</a:t>
            </a:r>
            <a:r>
              <a:rPr lang="pt-PT" sz="2400" b="1" dirty="0"/>
              <a:t> consumidores </a:t>
            </a:r>
            <a:r>
              <a:rPr lang="pt-PT" sz="2400" dirty="0"/>
              <a:t>– permitir uma melhor adaptação da oferta às tendências e exigências do mercado.</a:t>
            </a:r>
          </a:p>
        </p:txBody>
      </p:sp>
      <p:sp>
        <p:nvSpPr>
          <p:cNvPr id="22531" name="Text Box 9"/>
          <p:cNvSpPr txBox="1">
            <a:spLocks noChangeArrowheads="1"/>
          </p:cNvSpPr>
          <p:nvPr/>
        </p:nvSpPr>
        <p:spPr bwMode="auto">
          <a:xfrm>
            <a:off x="265114" y="152400"/>
            <a:ext cx="113744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PT" altLang="pt-PT" sz="2800" b="1" dirty="0">
                <a:solidFill>
                  <a:srgbClr val="00B050"/>
                </a:solidFill>
                <a:latin typeface="Arial" panose="020B0604020202020204" pitchFamily="34" charset="0"/>
              </a:rPr>
              <a:t>Intervenientes na Cadeia de Valor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757239" y="973140"/>
            <a:ext cx="10515600" cy="4351337"/>
          </a:xfrm>
        </p:spPr>
        <p:txBody>
          <a:bodyPr/>
          <a:lstStyle/>
          <a:p>
            <a:pPr>
              <a:buFontTx/>
              <a:buNone/>
            </a:pPr>
            <a:r>
              <a:rPr lang="pt-PT" altLang="pt-PT" b="1" dirty="0"/>
              <a:t>Organizações de Produtores (OP)</a:t>
            </a:r>
          </a:p>
          <a:p>
            <a:pPr>
              <a:buFont typeface="Arial" panose="020B0604020202020204" pitchFamily="34" charset="0"/>
              <a:buNone/>
            </a:pPr>
            <a:endParaRPr lang="pt-PT" altLang="pt-PT" sz="1000" dirty="0"/>
          </a:p>
          <a:p>
            <a:pPr>
              <a:buFont typeface="Arial" panose="020B0604020202020204" pitchFamily="34" charset="0"/>
              <a:buNone/>
            </a:pPr>
            <a:r>
              <a:rPr lang="pt-PT" altLang="pt-PT" dirty="0"/>
              <a:t>São entidades criadas e apoiadas pelo poder público no âmbito da PAC com as seguintes finalidades:</a:t>
            </a:r>
          </a:p>
          <a:p>
            <a:pPr>
              <a:buFont typeface="Arial" panose="020B0604020202020204" pitchFamily="34" charset="0"/>
              <a:buNone/>
            </a:pPr>
            <a:endParaRPr lang="pt-PT" altLang="pt-PT" sz="1000" dirty="0"/>
          </a:p>
          <a:p>
            <a:pPr lvl="1">
              <a:lnSpc>
                <a:spcPct val="120000"/>
              </a:lnSpc>
            </a:pPr>
            <a:r>
              <a:rPr lang="pt-PT" altLang="pt-PT" sz="2800" dirty="0"/>
              <a:t>Facilitar a adaptação da oferta à procura;</a:t>
            </a:r>
          </a:p>
          <a:p>
            <a:pPr lvl="1">
              <a:lnSpc>
                <a:spcPct val="120000"/>
              </a:lnSpc>
            </a:pPr>
            <a:r>
              <a:rPr lang="pt-PT" altLang="pt-PT" sz="2800" dirty="0"/>
              <a:t>Promover a programação da produção e a colocação no mercado das produções dos seus associados;</a:t>
            </a:r>
          </a:p>
          <a:p>
            <a:pPr lvl="1">
              <a:lnSpc>
                <a:spcPct val="120000"/>
              </a:lnSpc>
            </a:pPr>
            <a:r>
              <a:rPr lang="pt-PT" altLang="pt-PT" sz="2800" dirty="0"/>
              <a:t>Reduzir o custo de produção e regularizar preços na produção;</a:t>
            </a:r>
          </a:p>
          <a:p>
            <a:pPr lvl="1">
              <a:lnSpc>
                <a:spcPct val="120000"/>
              </a:lnSpc>
            </a:pPr>
            <a:r>
              <a:rPr lang="pt-PT" altLang="pt-PT" sz="2800" dirty="0"/>
              <a:t>Promover práticas de cultivo e técnicas de produção e de gestão de resíduos respeitadoras do ambiente. </a:t>
            </a:r>
          </a:p>
        </p:txBody>
      </p:sp>
      <p:sp>
        <p:nvSpPr>
          <p:cNvPr id="22531" name="Text Box 9"/>
          <p:cNvSpPr txBox="1">
            <a:spLocks noChangeArrowheads="1"/>
          </p:cNvSpPr>
          <p:nvPr/>
        </p:nvSpPr>
        <p:spPr bwMode="auto">
          <a:xfrm>
            <a:off x="265114" y="152400"/>
            <a:ext cx="113744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PT" altLang="pt-PT" sz="2800" b="1" dirty="0">
                <a:solidFill>
                  <a:srgbClr val="00B050"/>
                </a:solidFill>
                <a:latin typeface="Arial" panose="020B0604020202020204" pitchFamily="34" charset="0"/>
              </a:rPr>
              <a:t>Intervenientes na Cadeia de Valor</a:t>
            </a:r>
          </a:p>
        </p:txBody>
      </p:sp>
    </p:spTree>
    <p:extLst>
      <p:ext uri="{BB962C8B-B14F-4D97-AF65-F5344CB8AC3E}">
        <p14:creationId xmlns:p14="http://schemas.microsoft.com/office/powerpoint/2010/main" val="201087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33444" y="512129"/>
            <a:ext cx="10515600" cy="4351339"/>
          </a:xfrm>
        </p:spPr>
        <p:txBody>
          <a:bodyPr/>
          <a:lstStyle/>
          <a:p>
            <a:pPr marL="0" indent="0">
              <a:buNone/>
            </a:pPr>
            <a:r>
              <a:rPr lang="pt-PT" sz="3200" b="1" dirty="0">
                <a:solidFill>
                  <a:srgbClr val="00B050"/>
                </a:solidFill>
              </a:rPr>
              <a:t>Quais são os Benefícios de Organizar a Produção?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PT" b="1" dirty="0"/>
              <a:t>Otimização de recursos </a:t>
            </a:r>
            <a:r>
              <a:rPr lang="pt-PT" dirty="0"/>
              <a:t>com vista à colocação das produções das explorações agrícolas no </a:t>
            </a:r>
            <a:r>
              <a:rPr lang="pt-PT" b="1" dirty="0"/>
              <a:t>mercado</a:t>
            </a:r>
            <a:r>
              <a:rPr lang="pt-PT" dirty="0"/>
              <a:t>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t-PT" sz="10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PT" dirty="0"/>
              <a:t>Contribuição para a maior </a:t>
            </a:r>
            <a:r>
              <a:rPr lang="pt-PT" b="1" dirty="0"/>
              <a:t>equidade na distribuição do valor </a:t>
            </a:r>
            <a:r>
              <a:rPr lang="pt-PT" dirty="0"/>
              <a:t>na cadeia.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t-PT" sz="10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PT" dirty="0"/>
              <a:t>Desenvolvimento de estratégias de médio e longo prazo que permitem </a:t>
            </a:r>
            <a:r>
              <a:rPr lang="pt-PT" b="1" dirty="0"/>
              <a:t>mitigar barreiras </a:t>
            </a:r>
            <a:r>
              <a:rPr lang="pt-PT" dirty="0"/>
              <a:t>(menor disponibilidade de capitais próprios e dificuldades de acesso ao crédito) </a:t>
            </a:r>
            <a:r>
              <a:rPr lang="pt-PT" b="1" dirty="0"/>
              <a:t>à inovação </a:t>
            </a:r>
            <a:r>
              <a:rPr lang="pt-PT" dirty="0"/>
              <a:t>para as micro, pequenas e médias empresas. </a:t>
            </a:r>
          </a:p>
        </p:txBody>
      </p:sp>
    </p:spTree>
    <p:extLst>
      <p:ext uri="{BB962C8B-B14F-4D97-AF65-F5344CB8AC3E}">
        <p14:creationId xmlns:p14="http://schemas.microsoft.com/office/powerpoint/2010/main" val="4237952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676278"/>
            <a:ext cx="10515600" cy="50613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pt-PT" sz="2400" dirty="0"/>
              <a:t>No início de 2016, existiam 110 OP </a:t>
            </a:r>
            <a:r>
              <a:rPr lang="pt-PT" sz="2400" b="1" dirty="0"/>
              <a:t>reconhecidas</a:t>
            </a:r>
            <a:r>
              <a:rPr lang="pt-PT" sz="2400" dirty="0"/>
              <a:t> em Portugal. </a:t>
            </a:r>
          </a:p>
          <a:p>
            <a:pPr marL="0" indent="0">
              <a:buNone/>
            </a:pPr>
            <a:endParaRPr lang="pt-PT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pt-PT" sz="2400" b="1" dirty="0"/>
              <a:t>Cerca de metade </a:t>
            </a:r>
            <a:r>
              <a:rPr lang="pt-PT" sz="2400" dirty="0"/>
              <a:t>dedicava-se à comercialização de </a:t>
            </a:r>
            <a:r>
              <a:rPr lang="pt-PT" sz="2400" b="1" dirty="0"/>
              <a:t>produtos hortofrutícolas. </a:t>
            </a:r>
          </a:p>
          <a:p>
            <a:pPr>
              <a:buFont typeface="Wingdings" panose="05000000000000000000" pitchFamily="2" charset="2"/>
              <a:buChar char="§"/>
            </a:pPr>
            <a:endParaRPr lang="pt-PT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pt-PT" sz="2400" dirty="0"/>
              <a:t>Destaca-se também o número de OP dedicadas aos setores das </a:t>
            </a:r>
            <a:r>
              <a:rPr lang="pt-PT" sz="2400" u="sng" dirty="0"/>
              <a:t>carnes de bovino e dos cereais</a:t>
            </a:r>
            <a:r>
              <a:rPr lang="pt-PT" sz="2400" dirty="0"/>
              <a:t> (incluindo o milho), sementes de oleaginosas e proteaginosas. </a:t>
            </a:r>
          </a:p>
          <a:p>
            <a:pPr>
              <a:buFont typeface="Wingdings" panose="05000000000000000000" pitchFamily="2" charset="2"/>
              <a:buChar char="§"/>
            </a:pPr>
            <a:endParaRPr lang="pt-PT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pt-PT" sz="2400" dirty="0"/>
              <a:t>O contributo das OP para o </a:t>
            </a:r>
            <a:r>
              <a:rPr lang="pt-PT" sz="2400" b="1" dirty="0"/>
              <a:t>valor de produção comercializada </a:t>
            </a:r>
            <a:r>
              <a:rPr lang="pt-PT" sz="2400" dirty="0"/>
              <a:t>(VPC) é variável. É de assinalar o caso dos </a:t>
            </a:r>
            <a:r>
              <a:rPr lang="pt-PT" sz="2400" b="1" dirty="0"/>
              <a:t>produtos hortofrutícolas </a:t>
            </a:r>
            <a:r>
              <a:rPr lang="pt-PT" sz="2400" dirty="0"/>
              <a:t>(55%), vinho, produtos lácteos de vaca, carne de bovino e carne de suíno.</a:t>
            </a:r>
          </a:p>
          <a:p>
            <a:pPr marL="0" indent="0">
              <a:buNone/>
            </a:pPr>
            <a:r>
              <a:rPr lang="pt-PT" sz="2000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PT" sz="2400" dirty="0"/>
              <a:t>O </a:t>
            </a:r>
            <a:r>
              <a:rPr lang="pt-PT" sz="2400" b="1" dirty="0"/>
              <a:t>VPC</a:t>
            </a:r>
            <a:r>
              <a:rPr lang="pt-PT" sz="2400" dirty="0"/>
              <a:t> é um indicador que permite aferir </a:t>
            </a:r>
            <a:r>
              <a:rPr lang="pt-PT" sz="2400" b="1" dirty="0"/>
              <a:t>o grau de organização da produção</a:t>
            </a:r>
            <a:r>
              <a:rPr lang="pt-PT" sz="2400" dirty="0"/>
              <a:t> em OP. O grau de organização mais elevado corresponde ao arroz, cereais, incluindo milho, frutas e produtos hortícolas e carne de suíno.</a:t>
            </a:r>
          </a:p>
          <a:p>
            <a:pPr marL="0" indent="0">
              <a:buNone/>
            </a:pPr>
            <a:endParaRPr lang="pt-PT" sz="2400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265114" y="152400"/>
            <a:ext cx="113744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pt-PT" sz="2800" b="1" dirty="0" err="1">
                <a:solidFill>
                  <a:srgbClr val="00B050"/>
                </a:solidFill>
                <a:latin typeface="Arial" panose="020B0604020202020204" pitchFamily="34" charset="0"/>
              </a:rPr>
              <a:t>Organização</a:t>
            </a:r>
            <a:r>
              <a:rPr lang="fr-FR" altLang="pt-PT" sz="2800" b="1" dirty="0">
                <a:solidFill>
                  <a:srgbClr val="00B050"/>
                </a:solidFill>
                <a:latin typeface="Arial" panose="020B0604020202020204" pitchFamily="34" charset="0"/>
              </a:rPr>
              <a:t> de </a:t>
            </a:r>
            <a:r>
              <a:rPr lang="fr-FR" altLang="pt-PT" sz="2800" b="1" dirty="0" err="1">
                <a:solidFill>
                  <a:srgbClr val="00B050"/>
                </a:solidFill>
                <a:latin typeface="Arial" panose="020B0604020202020204" pitchFamily="34" charset="0"/>
              </a:rPr>
              <a:t>Produtores</a:t>
            </a:r>
            <a:endParaRPr lang="pt-PT" altLang="pt-PT" sz="2800" b="1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435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99225" y="6232637"/>
            <a:ext cx="10839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/>
              <a:t>Fonte: GPP, 2016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b="4867"/>
          <a:stretch/>
        </p:blipFill>
        <p:spPr>
          <a:xfrm>
            <a:off x="1915610" y="792869"/>
            <a:ext cx="8405889" cy="5769977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473632" y="248856"/>
            <a:ext cx="8980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/>
              <a:t>Dados das OP em 2015 (correspondentes a reconhecimentos ativos em 1/01/2016)</a:t>
            </a:r>
          </a:p>
        </p:txBody>
      </p:sp>
      <p:sp>
        <p:nvSpPr>
          <p:cNvPr id="3" name="Ellipse 2"/>
          <p:cNvSpPr/>
          <p:nvPr/>
        </p:nvSpPr>
        <p:spPr>
          <a:xfrm>
            <a:off x="5904854" y="3711844"/>
            <a:ext cx="309966" cy="302217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Ellipse 4"/>
          <p:cNvSpPr/>
          <p:nvPr/>
        </p:nvSpPr>
        <p:spPr>
          <a:xfrm>
            <a:off x="9446217" y="1433593"/>
            <a:ext cx="418454" cy="27897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Ellipse 5"/>
          <p:cNvSpPr/>
          <p:nvPr/>
        </p:nvSpPr>
        <p:spPr>
          <a:xfrm>
            <a:off x="9477213" y="5401159"/>
            <a:ext cx="356461" cy="36421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Ellipse 6"/>
          <p:cNvSpPr/>
          <p:nvPr/>
        </p:nvSpPr>
        <p:spPr>
          <a:xfrm>
            <a:off x="5955223" y="5401159"/>
            <a:ext cx="259597" cy="286719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Ellipse 8"/>
          <p:cNvSpPr/>
          <p:nvPr/>
        </p:nvSpPr>
        <p:spPr>
          <a:xfrm>
            <a:off x="7601918" y="3711844"/>
            <a:ext cx="426203" cy="302217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499617" y="6488670"/>
            <a:ext cx="1494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dirty="0"/>
              <a:t>Fonte: GPP, 2016, p.17</a:t>
            </a:r>
          </a:p>
        </p:txBody>
      </p:sp>
      <p:sp>
        <p:nvSpPr>
          <p:cNvPr id="3" name="Rectangle 2"/>
          <p:cNvSpPr/>
          <p:nvPr/>
        </p:nvSpPr>
        <p:spPr>
          <a:xfrm>
            <a:off x="873888" y="4572413"/>
            <a:ext cx="103130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/>
              <a:t>Os setores produtivos do</a:t>
            </a:r>
            <a:r>
              <a:rPr lang="pt-PT" b="1" dirty="0"/>
              <a:t> arroz </a:t>
            </a:r>
            <a:r>
              <a:rPr lang="pt-PT" dirty="0"/>
              <a:t>(50%) e do </a:t>
            </a:r>
            <a:r>
              <a:rPr lang="pt-PT" b="1" dirty="0"/>
              <a:t>milho</a:t>
            </a:r>
            <a:r>
              <a:rPr lang="pt-PT" dirty="0"/>
              <a:t> (38%) são os que apresentam o </a:t>
            </a:r>
            <a:r>
              <a:rPr lang="pt-PT" u="sng" dirty="0"/>
              <a:t>maior grau de organização</a:t>
            </a:r>
            <a:r>
              <a:rPr lang="pt-PT" dirty="0"/>
              <a:t>. Seguem-se o setor das frutas e produtos hortícolas com 27%.</a:t>
            </a:r>
          </a:p>
          <a:p>
            <a:r>
              <a:rPr lang="pt-PT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/>
              <a:t>Acima de 10% da produção organizada em OP estão ainda os setores das carnes de suíno (13%) e de ovino e caprino (14%). Os restantes estão ainda abaixo do patamar dos 10%.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684396" y="393539"/>
            <a:ext cx="3770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/>
              <a:t>Grau de Organização das OP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732" y="855204"/>
            <a:ext cx="6145078" cy="380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147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94399" y="477075"/>
            <a:ext cx="1073200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>
                <a:solidFill>
                  <a:srgbClr val="00B050"/>
                </a:solidFill>
              </a:rPr>
              <a:t>Organizações Interprofissionais</a:t>
            </a:r>
          </a:p>
          <a:p>
            <a:r>
              <a:rPr lang="pt-PT" dirty="0"/>
              <a:t> </a:t>
            </a:r>
          </a:p>
          <a:p>
            <a:pPr marL="342891" indent="-342891">
              <a:buFont typeface="Wingdings" panose="05000000000000000000" pitchFamily="2" charset="2"/>
              <a:buChar char="Ø"/>
            </a:pPr>
            <a:r>
              <a:rPr lang="pt-PT" sz="2400" dirty="0"/>
              <a:t>São entidades reconhecidas pela União Europeia, constituídas por </a:t>
            </a:r>
            <a:r>
              <a:rPr lang="pt-PT" sz="2400" u="sng" dirty="0"/>
              <a:t>estruturas representativas das atividades económicas</a:t>
            </a:r>
            <a:r>
              <a:rPr lang="pt-PT" sz="2400" dirty="0"/>
              <a:t> ligadas à produção, transformação e/ou comercialização (incluindo a distribuição) de produtos agroalimentares, podendo ainda incluir representantes dos consumidores.</a:t>
            </a:r>
          </a:p>
          <a:p>
            <a:pPr marL="342891" indent="-342891">
              <a:buFont typeface="Wingdings" panose="05000000000000000000" pitchFamily="2" charset="2"/>
              <a:buChar char="Ø"/>
            </a:pPr>
            <a:endParaRPr lang="pt-PT" sz="2400" dirty="0"/>
          </a:p>
          <a:p>
            <a:pPr marL="342891" indent="-342891">
              <a:buFont typeface="Wingdings" panose="05000000000000000000" pitchFamily="2" charset="2"/>
              <a:buChar char="Ø"/>
            </a:pPr>
            <a:r>
              <a:rPr lang="pt-PT" sz="2400" dirty="0"/>
              <a:t>São estruturas de </a:t>
            </a:r>
            <a:r>
              <a:rPr lang="pt-PT" sz="2400" b="1" dirty="0"/>
              <a:t>concentração</a:t>
            </a:r>
            <a:r>
              <a:rPr lang="pt-PT" sz="2400" dirty="0"/>
              <a:t> e </a:t>
            </a:r>
            <a:r>
              <a:rPr lang="pt-PT" sz="2400" b="1" dirty="0"/>
              <a:t>colaboração</a:t>
            </a:r>
            <a:r>
              <a:rPr lang="pt-PT" sz="2400" dirty="0"/>
              <a:t> entre as diferentes categorias profissionais pelo que são suscetíveis de contribuir para uma maior </a:t>
            </a:r>
            <a:r>
              <a:rPr lang="pt-PT" sz="2400" u="sng" dirty="0"/>
              <a:t>eficiência</a:t>
            </a:r>
            <a:r>
              <a:rPr lang="pt-PT" sz="2400" dirty="0"/>
              <a:t> e </a:t>
            </a:r>
            <a:r>
              <a:rPr lang="pt-PT" sz="2400" u="sng" dirty="0"/>
              <a:t>competitividade</a:t>
            </a:r>
            <a:r>
              <a:rPr lang="pt-PT" sz="2400" dirty="0"/>
              <a:t> dos operadores, ao tornar possível a melhoria qualitativa dos produtos agrícolas, o ajustamento das produções e a promoção da procura de novos produtos e novos mercados.</a:t>
            </a:r>
          </a:p>
          <a:p>
            <a:pPr marL="342891" indent="-342891">
              <a:buFont typeface="Wingdings" panose="05000000000000000000" pitchFamily="2" charset="2"/>
              <a:buChar char="Ø"/>
            </a:pPr>
            <a:endParaRPr lang="pt-PT" sz="2400" dirty="0"/>
          </a:p>
          <a:p>
            <a:r>
              <a:rPr lang="pt-PT" sz="2400" dirty="0"/>
              <a:t>Regulamentos: Lei nº 123/97, de 13 de novembro; Regulamento (UE) nº 1308/2013 do Parlamento Europeu e do Conselho de 17 de dezembro.</a:t>
            </a:r>
          </a:p>
          <a:p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114784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7721" y="610515"/>
            <a:ext cx="10726327" cy="4351339"/>
          </a:xfrm>
        </p:spPr>
        <p:txBody>
          <a:bodyPr/>
          <a:lstStyle/>
          <a:p>
            <a:r>
              <a:rPr lang="pt-PT" dirty="0"/>
              <a:t>Uma </a:t>
            </a:r>
            <a:r>
              <a:rPr lang="pt-PT" b="1" dirty="0"/>
              <a:t>Organização Interprofissional (OI) </a:t>
            </a:r>
            <a:r>
              <a:rPr lang="pt-PT" dirty="0"/>
              <a:t>é </a:t>
            </a:r>
            <a:r>
              <a:rPr lang="pt-PT" b="1" dirty="0"/>
              <a:t>reconhecida</a:t>
            </a:r>
            <a:r>
              <a:rPr lang="pt-PT" dirty="0"/>
              <a:t> se representar, pelo menos: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dirty="0"/>
              <a:t>20% dos </a:t>
            </a:r>
            <a:r>
              <a:rPr lang="pt-PT" u="sng" dirty="0"/>
              <a:t>agentes económicos </a:t>
            </a:r>
            <a:r>
              <a:rPr lang="pt-PT" dirty="0"/>
              <a:t>ligados à </a:t>
            </a:r>
            <a:r>
              <a:rPr lang="pt-PT" b="1" dirty="0"/>
              <a:t>produção</a:t>
            </a:r>
            <a:r>
              <a:rPr lang="pt-PT" dirty="0"/>
              <a:t>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dirty="0"/>
              <a:t>20% dos </a:t>
            </a:r>
            <a:r>
              <a:rPr lang="pt-PT" u="sng" dirty="0"/>
              <a:t>agentes económicos </a:t>
            </a:r>
            <a:r>
              <a:rPr lang="pt-PT" dirty="0"/>
              <a:t>ligados à transformação e/ou </a:t>
            </a:r>
            <a:r>
              <a:rPr lang="pt-PT" b="1" dirty="0"/>
              <a:t>comercialização</a:t>
            </a:r>
            <a:r>
              <a:rPr lang="pt-PT" dirty="0"/>
              <a:t>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dirty="0"/>
              <a:t>20% do </a:t>
            </a:r>
            <a:r>
              <a:rPr lang="pt-PT" u="sng" dirty="0"/>
              <a:t>volume da produção e da transformação e/ou comercialização </a:t>
            </a:r>
            <a:r>
              <a:rPr lang="pt-PT" dirty="0"/>
              <a:t>do produto ou setor em causa na </a:t>
            </a:r>
            <a:r>
              <a:rPr lang="pt-PT" b="1" dirty="0"/>
              <a:t>região</a:t>
            </a:r>
            <a:r>
              <a:rPr lang="pt-PT" dirty="0"/>
              <a:t> onde exercem a sua atividade.</a:t>
            </a:r>
          </a:p>
        </p:txBody>
      </p:sp>
    </p:spTree>
    <p:extLst>
      <p:ext uri="{BB962C8B-B14F-4D97-AF65-F5344CB8AC3E}">
        <p14:creationId xmlns:p14="http://schemas.microsoft.com/office/powerpoint/2010/main" val="19124487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93776" y="303289"/>
            <a:ext cx="1104595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>
                <a:latin typeface="+mn-lt"/>
              </a:rPr>
              <a:t>Objetivos das OI: </a:t>
            </a:r>
          </a:p>
          <a:p>
            <a:r>
              <a:rPr lang="pt-PT" dirty="0">
                <a:latin typeface="Verdana" panose="020B0604030504040204" pitchFamily="34" charset="0"/>
              </a:rPr>
              <a:t>- </a:t>
            </a:r>
            <a:r>
              <a:rPr lang="pt-PT" i="1" dirty="0">
                <a:latin typeface="Calibri,Italic"/>
              </a:rPr>
              <a:t>Contribuir para um </a:t>
            </a:r>
            <a:r>
              <a:rPr lang="pt-PT" sz="2000" b="1" i="1" dirty="0">
                <a:latin typeface="Calibri,Italic"/>
              </a:rPr>
              <a:t>melhor conhecimento e transparência dos mercados</a:t>
            </a:r>
            <a:r>
              <a:rPr lang="pt-PT" i="1" dirty="0">
                <a:latin typeface="Calibri,Italic"/>
              </a:rPr>
              <a:t>, designadamente</a:t>
            </a:r>
          </a:p>
          <a:p>
            <a:r>
              <a:rPr lang="pt-PT" i="1" dirty="0">
                <a:latin typeface="Calibri,Italic"/>
              </a:rPr>
              <a:t>mediante produção de informação estatística e análise de tendências e contribuir para o</a:t>
            </a:r>
          </a:p>
          <a:p>
            <a:r>
              <a:rPr lang="pt-PT" i="1" dirty="0">
                <a:latin typeface="Calibri,Italic"/>
              </a:rPr>
              <a:t>estabelecimento das relações contratuais entre os agentes económicos;</a:t>
            </a:r>
          </a:p>
          <a:p>
            <a:endParaRPr lang="pt-PT" i="1" dirty="0">
              <a:latin typeface="Calibri,Italic"/>
            </a:endParaRPr>
          </a:p>
          <a:p>
            <a:r>
              <a:rPr lang="pt-PT" dirty="0">
                <a:latin typeface="Verdana" panose="020B0604030504040204" pitchFamily="34" charset="0"/>
              </a:rPr>
              <a:t>- </a:t>
            </a:r>
            <a:r>
              <a:rPr lang="pt-PT" i="1" dirty="0">
                <a:latin typeface="Calibri,Italic"/>
              </a:rPr>
              <a:t>Promover </a:t>
            </a:r>
            <a:r>
              <a:rPr lang="pt-PT" sz="2000" b="1" i="1" dirty="0">
                <a:latin typeface="Calibri,Italic"/>
              </a:rPr>
              <a:t>programas de investigação e de desenvolvimento </a:t>
            </a:r>
            <a:r>
              <a:rPr lang="pt-PT" i="1" dirty="0">
                <a:latin typeface="Calibri,Italic"/>
              </a:rPr>
              <a:t>em articulação com as entidades</a:t>
            </a:r>
          </a:p>
          <a:p>
            <a:r>
              <a:rPr lang="pt-PT" i="1" dirty="0">
                <a:latin typeface="Calibri,Italic"/>
              </a:rPr>
              <a:t>públicas responsáveis pela investigação, com vista a obter novas utilizações e melhores</a:t>
            </a:r>
          </a:p>
          <a:p>
            <a:r>
              <a:rPr lang="pt-PT" i="1" dirty="0">
                <a:latin typeface="Calibri,Italic"/>
              </a:rPr>
              <a:t>adaptações às necessidades dos mercados;</a:t>
            </a:r>
          </a:p>
          <a:p>
            <a:endParaRPr lang="pt-PT" i="1" dirty="0">
              <a:latin typeface="Calibri,Italic"/>
            </a:endParaRPr>
          </a:p>
          <a:p>
            <a:r>
              <a:rPr lang="pt-PT" dirty="0">
                <a:latin typeface="Verdana" panose="020B0604030504040204" pitchFamily="34" charset="0"/>
              </a:rPr>
              <a:t>- </a:t>
            </a:r>
            <a:r>
              <a:rPr lang="pt-PT" i="1" dirty="0">
                <a:latin typeface="Calibri,Italic"/>
              </a:rPr>
              <a:t>Desenvolver ações de </a:t>
            </a:r>
            <a:r>
              <a:rPr lang="pt-PT" sz="2000" b="1" i="1" dirty="0">
                <a:latin typeface="Calibri,Italic"/>
              </a:rPr>
              <a:t>promoção dos produtos agroalimentares </a:t>
            </a:r>
            <a:r>
              <a:rPr lang="pt-PT" i="1" dirty="0">
                <a:latin typeface="Calibri,Italic"/>
              </a:rPr>
              <a:t>nos mercados interno e</a:t>
            </a:r>
          </a:p>
          <a:p>
            <a:r>
              <a:rPr lang="pt-PT" i="1" dirty="0">
                <a:latin typeface="Calibri,Italic"/>
              </a:rPr>
              <a:t>externo, designadamente com a produção de informação técnica vocacionada para aumentar</a:t>
            </a:r>
          </a:p>
          <a:p>
            <a:r>
              <a:rPr lang="pt-PT" i="1" dirty="0">
                <a:latin typeface="Calibri,Italic"/>
              </a:rPr>
              <a:t>a confiança dos consumidores e conquistar novos mercados;</a:t>
            </a:r>
          </a:p>
          <a:p>
            <a:endParaRPr lang="pt-PT" i="1" dirty="0">
              <a:latin typeface="Calibri,Italic"/>
            </a:endParaRPr>
          </a:p>
          <a:p>
            <a:r>
              <a:rPr lang="pt-PT" dirty="0">
                <a:latin typeface="Verdana" panose="020B0604030504040204" pitchFamily="34" charset="0"/>
              </a:rPr>
              <a:t>- </a:t>
            </a:r>
            <a:r>
              <a:rPr lang="pt-PT" i="1" dirty="0">
                <a:latin typeface="Calibri,Italic"/>
              </a:rPr>
              <a:t>Contribuir para assegurar o </a:t>
            </a:r>
            <a:r>
              <a:rPr lang="pt-PT" sz="2000" b="1" i="1" dirty="0">
                <a:latin typeface="Calibri,Italic"/>
              </a:rPr>
              <a:t>controlo de qualidade </a:t>
            </a:r>
            <a:r>
              <a:rPr lang="pt-PT" i="1" dirty="0">
                <a:latin typeface="Calibri,Italic"/>
              </a:rPr>
              <a:t>ao nível da produção, da transformação e do acondicionamento do produto final;</a:t>
            </a:r>
          </a:p>
          <a:p>
            <a:endParaRPr lang="pt-PT" i="1" dirty="0">
              <a:latin typeface="Calibri,Italic"/>
            </a:endParaRPr>
          </a:p>
          <a:p>
            <a:r>
              <a:rPr lang="pt-PT" i="1" dirty="0">
                <a:latin typeface="Calibri,Italic"/>
              </a:rPr>
              <a:t>- Incentivar a realização de </a:t>
            </a:r>
            <a:r>
              <a:rPr lang="pt-PT" sz="2000" b="1" i="1" dirty="0">
                <a:latin typeface="Calibri,Italic"/>
              </a:rPr>
              <a:t>controlos sanitários </a:t>
            </a:r>
            <a:r>
              <a:rPr lang="pt-PT" i="1" dirty="0">
                <a:latin typeface="Calibri,Italic"/>
              </a:rPr>
              <a:t>e de qualidade;</a:t>
            </a:r>
          </a:p>
          <a:p>
            <a:endParaRPr lang="pt-PT" i="1" dirty="0">
              <a:latin typeface="Calibri,Italic"/>
            </a:endParaRPr>
          </a:p>
          <a:p>
            <a:r>
              <a:rPr lang="pt-PT" i="1" dirty="0">
                <a:latin typeface="Calibri,Italic"/>
              </a:rPr>
              <a:t>- Contribuir para a </a:t>
            </a:r>
            <a:r>
              <a:rPr lang="pt-PT" sz="2000" b="1" i="1" dirty="0">
                <a:latin typeface="Calibri,Italic"/>
              </a:rPr>
              <a:t>defesa do ambiente</a:t>
            </a:r>
            <a:r>
              <a:rPr lang="pt-PT" i="1" dirty="0">
                <a:latin typeface="Calibri,Italic"/>
              </a:rPr>
              <a:t>, através da implantação de soluções que conjuguem sustentabilidade económica e social;</a:t>
            </a:r>
          </a:p>
          <a:p>
            <a:endParaRPr lang="pt-PT" i="1" dirty="0">
              <a:latin typeface="Calibri,Italic"/>
            </a:endParaRPr>
          </a:p>
          <a:p>
            <a:r>
              <a:rPr lang="pt-PT" i="1" dirty="0">
                <a:latin typeface="Calibri,Italic"/>
              </a:rPr>
              <a:t>- Contribuir para a </a:t>
            </a:r>
            <a:r>
              <a:rPr lang="pt-PT" sz="2000" b="1" i="1" dirty="0">
                <a:latin typeface="Calibri,Italic"/>
              </a:rPr>
              <a:t>certificação do produto final</a:t>
            </a:r>
            <a:r>
              <a:rPr lang="pt-PT" i="1" dirty="0">
                <a:latin typeface="Calibri,Italic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35037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128" y="2156836"/>
            <a:ext cx="6459751" cy="254433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788" y="1539319"/>
            <a:ext cx="11236299" cy="4425696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228344" y="682675"/>
            <a:ext cx="10165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/>
              <a:t>Em Portugal encontram-se reconhecidas OI em quatro sectores, todas com abrangência nacional.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99224" y="6232638"/>
            <a:ext cx="1591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dirty="0"/>
              <a:t>Fonte: GPP, 2016</a:t>
            </a:r>
          </a:p>
        </p:txBody>
      </p:sp>
    </p:spTree>
    <p:extLst>
      <p:ext uri="{BB962C8B-B14F-4D97-AF65-F5344CB8AC3E}">
        <p14:creationId xmlns:p14="http://schemas.microsoft.com/office/powerpoint/2010/main" val="32852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716215" y="1066803"/>
            <a:ext cx="7788275" cy="4552951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1812928" y="217487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pt-PT">
              <a:latin typeface="Times New Roman" panose="02020603050405020304" pitchFamily="18" charset="0"/>
            </a:endParaRPr>
          </a:p>
        </p:txBody>
      </p:sp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265114" y="152401"/>
            <a:ext cx="113744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PT" altLang="pt-PT" sz="2800" b="1" dirty="0">
                <a:solidFill>
                  <a:srgbClr val="00B050"/>
                </a:solidFill>
                <a:latin typeface="Arial" panose="020B0604020202020204" pitchFamily="34" charset="0"/>
              </a:rPr>
              <a:t>4.1 Conceito de Cadeia de Valor: Agentes, Funções e Tipologia</a:t>
            </a:r>
          </a:p>
        </p:txBody>
      </p:sp>
      <p:sp>
        <p:nvSpPr>
          <p:cNvPr id="24580" name="Oval 11"/>
          <p:cNvSpPr>
            <a:spLocks noChangeArrowheads="1"/>
          </p:cNvSpPr>
          <p:nvPr/>
        </p:nvSpPr>
        <p:spPr bwMode="auto">
          <a:xfrm>
            <a:off x="4824416" y="2147890"/>
            <a:ext cx="1860551" cy="177323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pt-PT" altLang="pt-PT"/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4795549" y="2625728"/>
            <a:ext cx="186589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pt-PT" sz="2000" b="1">
                <a:solidFill>
                  <a:srgbClr val="000000"/>
                </a:solidFill>
                <a:latin typeface="Arial" panose="020B0604020202020204" pitchFamily="34" charset="0"/>
              </a:rPr>
              <a:t>Indústria </a:t>
            </a:r>
          </a:p>
          <a:p>
            <a:pPr algn="ctr"/>
            <a:r>
              <a:rPr lang="en-GB" altLang="pt-PT" sz="2000" b="1">
                <a:solidFill>
                  <a:srgbClr val="000000"/>
                </a:solidFill>
                <a:latin typeface="Arial" panose="020B0604020202020204" pitchFamily="34" charset="0"/>
              </a:rPr>
              <a:t>Agro-Alimentar</a:t>
            </a:r>
            <a:endParaRPr lang="en-GB" altLang="pt-PT" b="1">
              <a:latin typeface="Arial" panose="020B0604020202020204" pitchFamily="34" charset="0"/>
            </a:endParaRPr>
          </a:p>
        </p:txBody>
      </p:sp>
      <p:sp>
        <p:nvSpPr>
          <p:cNvPr id="24584" name="Oval 15"/>
          <p:cNvSpPr>
            <a:spLocks noChangeArrowheads="1"/>
          </p:cNvSpPr>
          <p:nvPr/>
        </p:nvSpPr>
        <p:spPr bwMode="auto">
          <a:xfrm>
            <a:off x="8763003" y="2209803"/>
            <a:ext cx="1647825" cy="169703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pt-PT" altLang="pt-PT"/>
          </a:p>
        </p:txBody>
      </p:sp>
      <p:sp>
        <p:nvSpPr>
          <p:cNvPr id="4104" name="Rectangle 16"/>
          <p:cNvSpPr>
            <a:spLocks noChangeArrowheads="1"/>
          </p:cNvSpPr>
          <p:nvPr/>
        </p:nvSpPr>
        <p:spPr bwMode="auto">
          <a:xfrm>
            <a:off x="8839200" y="2819403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t-PT" sz="2000" b="1">
                <a:solidFill>
                  <a:srgbClr val="000000"/>
                </a:solidFill>
                <a:latin typeface="Arial" panose="020B0604020202020204" pitchFamily="34" charset="0"/>
              </a:rPr>
              <a:t>Consumidor</a:t>
            </a:r>
            <a:endParaRPr lang="en-GB" altLang="pt-PT" b="1">
              <a:latin typeface="Arial" panose="020B0604020202020204" pitchFamily="34" charset="0"/>
            </a:endParaRPr>
          </a:p>
        </p:txBody>
      </p:sp>
      <p:sp>
        <p:nvSpPr>
          <p:cNvPr id="24590" name="Rectangle 24"/>
          <p:cNvSpPr>
            <a:spLocks noChangeArrowheads="1"/>
          </p:cNvSpPr>
          <p:nvPr/>
        </p:nvSpPr>
        <p:spPr bwMode="auto">
          <a:xfrm>
            <a:off x="3835403" y="4697416"/>
            <a:ext cx="5813425" cy="6572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pt-PT" altLang="pt-PT"/>
          </a:p>
        </p:txBody>
      </p:sp>
      <p:sp>
        <p:nvSpPr>
          <p:cNvPr id="4106" name="Rectangle 25"/>
          <p:cNvSpPr>
            <a:spLocks noChangeArrowheads="1"/>
          </p:cNvSpPr>
          <p:nvPr/>
        </p:nvSpPr>
        <p:spPr bwMode="auto">
          <a:xfrm>
            <a:off x="5318125" y="4841879"/>
            <a:ext cx="30072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t-PT" sz="2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Fluxo</a:t>
            </a:r>
            <a:r>
              <a:rPr lang="en-GB" altLang="pt-PT" sz="24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GB" altLang="pt-PT" sz="2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informação</a:t>
            </a:r>
            <a:endParaRPr lang="en-GB" altLang="pt-PT" sz="2400" dirty="0">
              <a:latin typeface="Arial" panose="020B0604020202020204" pitchFamily="34" charset="0"/>
            </a:endParaRPr>
          </a:p>
        </p:txBody>
      </p:sp>
      <p:sp>
        <p:nvSpPr>
          <p:cNvPr id="4107" name="Line 40"/>
          <p:cNvSpPr>
            <a:spLocks noChangeShapeType="1"/>
          </p:cNvSpPr>
          <p:nvPr/>
        </p:nvSpPr>
        <p:spPr bwMode="auto">
          <a:xfrm flipH="1">
            <a:off x="3552825" y="1957388"/>
            <a:ext cx="60960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03" name="Rectangle 42"/>
          <p:cNvSpPr>
            <a:spLocks noChangeArrowheads="1"/>
          </p:cNvSpPr>
          <p:nvPr/>
        </p:nvSpPr>
        <p:spPr bwMode="auto">
          <a:xfrm>
            <a:off x="3681415" y="1209675"/>
            <a:ext cx="5919787" cy="533400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PT" altLang="pt-PT" b="1" dirty="0">
                <a:latin typeface="Arial" panose="020B0604020202020204" pitchFamily="34" charset="0"/>
              </a:rPr>
              <a:t>Fluxo de produto/serviço</a:t>
            </a:r>
            <a:endParaRPr lang="en-US" altLang="pt-PT" b="1" dirty="0">
              <a:latin typeface="Arial" panose="020B0604020202020204" pitchFamily="34" charset="0"/>
            </a:endParaRPr>
          </a:p>
        </p:txBody>
      </p:sp>
      <p:sp>
        <p:nvSpPr>
          <p:cNvPr id="4109" name="Line 45"/>
          <p:cNvSpPr>
            <a:spLocks noChangeShapeType="1"/>
          </p:cNvSpPr>
          <p:nvPr/>
        </p:nvSpPr>
        <p:spPr bwMode="auto">
          <a:xfrm>
            <a:off x="3879851" y="4257675"/>
            <a:ext cx="5562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10" name="Retângulo 1"/>
          <p:cNvSpPr>
            <a:spLocks noChangeArrowheads="1"/>
          </p:cNvSpPr>
          <p:nvPr/>
        </p:nvSpPr>
        <p:spPr bwMode="auto">
          <a:xfrm>
            <a:off x="544515" y="5711828"/>
            <a:ext cx="11325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pt-PT" altLang="pt-PT" dirty="0"/>
              <a:t>A  figura representa </a:t>
            </a:r>
            <a:r>
              <a:rPr lang="pt-PT" altLang="pt-PT" u="sng" dirty="0"/>
              <a:t>um conjunto de agentes e operações </a:t>
            </a:r>
            <a:r>
              <a:rPr lang="pt-PT" altLang="pt-PT" dirty="0"/>
              <a:t>que participam na </a:t>
            </a:r>
            <a:r>
              <a:rPr lang="pt-PT" altLang="pt-PT" u="sng" dirty="0"/>
              <a:t>formação e transferência</a:t>
            </a:r>
            <a:r>
              <a:rPr lang="pt-PT" altLang="pt-PT" dirty="0"/>
              <a:t> de </a:t>
            </a:r>
            <a:r>
              <a:rPr lang="pt-PT" altLang="pt-PT" u="sng" dirty="0"/>
              <a:t>produto</a:t>
            </a:r>
            <a:r>
              <a:rPr lang="pt-PT" altLang="pt-PT" dirty="0"/>
              <a:t> e de </a:t>
            </a:r>
            <a:r>
              <a:rPr lang="pt-PT" altLang="pt-PT" u="sng" dirty="0"/>
              <a:t>informação</a:t>
            </a:r>
            <a:r>
              <a:rPr lang="pt-PT" altLang="pt-PT" dirty="0"/>
              <a:t> desde a </a:t>
            </a:r>
            <a:r>
              <a:rPr lang="pt-PT" altLang="pt-PT" b="1" dirty="0"/>
              <a:t>origem até ao consumidor final</a:t>
            </a:r>
            <a:r>
              <a:rPr lang="pt-PT" altLang="pt-PT" dirty="0"/>
              <a:t>.</a:t>
            </a:r>
          </a:p>
        </p:txBody>
      </p:sp>
      <p:sp>
        <p:nvSpPr>
          <p:cNvPr id="35" name="Oval 11"/>
          <p:cNvSpPr>
            <a:spLocks noChangeArrowheads="1"/>
          </p:cNvSpPr>
          <p:nvPr/>
        </p:nvSpPr>
        <p:spPr bwMode="auto">
          <a:xfrm>
            <a:off x="2825752" y="2136777"/>
            <a:ext cx="1860551" cy="177323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pt-PT" altLang="pt-PT"/>
          </a:p>
        </p:txBody>
      </p:sp>
      <p:sp>
        <p:nvSpPr>
          <p:cNvPr id="4112" name="Rectangle 18"/>
          <p:cNvSpPr>
            <a:spLocks noChangeArrowheads="1"/>
          </p:cNvSpPr>
          <p:nvPr/>
        </p:nvSpPr>
        <p:spPr bwMode="auto">
          <a:xfrm>
            <a:off x="3029067" y="2727328"/>
            <a:ext cx="145392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pt-PT" sz="2000" b="1">
                <a:solidFill>
                  <a:srgbClr val="000000"/>
                </a:solidFill>
                <a:latin typeface="Arial" panose="020B0604020202020204" pitchFamily="34" charset="0"/>
              </a:rPr>
              <a:t>Exploração </a:t>
            </a:r>
          </a:p>
          <a:p>
            <a:pPr algn="ctr"/>
            <a:r>
              <a:rPr lang="en-GB" altLang="pt-PT" sz="2000" b="1">
                <a:solidFill>
                  <a:srgbClr val="000000"/>
                </a:solidFill>
                <a:latin typeface="Arial" panose="020B0604020202020204" pitchFamily="34" charset="0"/>
              </a:rPr>
              <a:t>Agrícola</a:t>
            </a:r>
            <a:endParaRPr lang="en-GB" altLang="pt-PT" sz="2000">
              <a:latin typeface="Arial" panose="020B0604020202020204" pitchFamily="34" charset="0"/>
            </a:endParaRPr>
          </a:p>
        </p:txBody>
      </p:sp>
      <p:sp>
        <p:nvSpPr>
          <p:cNvPr id="37" name="Oval 11"/>
          <p:cNvSpPr>
            <a:spLocks noChangeArrowheads="1"/>
          </p:cNvSpPr>
          <p:nvPr/>
        </p:nvSpPr>
        <p:spPr bwMode="auto">
          <a:xfrm>
            <a:off x="6781803" y="2101852"/>
            <a:ext cx="1860551" cy="177323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pt-PT" altLang="pt-PT"/>
          </a:p>
        </p:txBody>
      </p:sp>
      <p:sp>
        <p:nvSpPr>
          <p:cNvPr id="4114" name="Rectangle 14"/>
          <p:cNvSpPr>
            <a:spLocks noChangeArrowheads="1"/>
          </p:cNvSpPr>
          <p:nvPr/>
        </p:nvSpPr>
        <p:spPr bwMode="auto">
          <a:xfrm>
            <a:off x="7020702" y="2754316"/>
            <a:ext cx="1481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pt-PT" sz="2000" b="1">
                <a:solidFill>
                  <a:srgbClr val="000000"/>
                </a:solidFill>
                <a:latin typeface="Arial" panose="020B0604020202020204" pitchFamily="34" charset="0"/>
              </a:rPr>
              <a:t>Distribuição</a:t>
            </a:r>
            <a:endParaRPr lang="en-GB" altLang="pt-PT" b="1">
              <a:latin typeface="Arial" panose="020B0604020202020204" pitchFamily="34" charset="0"/>
            </a:endParaRPr>
          </a:p>
        </p:txBody>
      </p:sp>
      <p:sp>
        <p:nvSpPr>
          <p:cNvPr id="4115" name="CaixaDeTexto 2"/>
          <p:cNvSpPr txBox="1">
            <a:spLocks noChangeArrowheads="1"/>
          </p:cNvSpPr>
          <p:nvPr/>
        </p:nvSpPr>
        <p:spPr bwMode="auto">
          <a:xfrm>
            <a:off x="1000126" y="1449388"/>
            <a:ext cx="12237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PT" altLang="pt-PT" sz="2000" b="1" dirty="0"/>
              <a:t>Economia</a:t>
            </a:r>
          </a:p>
        </p:txBody>
      </p:sp>
      <p:sp>
        <p:nvSpPr>
          <p:cNvPr id="4116" name="CaixaDeTexto 23"/>
          <p:cNvSpPr txBox="1">
            <a:spLocks noChangeArrowheads="1"/>
          </p:cNvSpPr>
          <p:nvPr/>
        </p:nvSpPr>
        <p:spPr bwMode="auto">
          <a:xfrm>
            <a:off x="1000126" y="3529013"/>
            <a:ext cx="13134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PT" altLang="pt-PT" sz="2000" b="1" dirty="0"/>
              <a:t>Tecnologia</a:t>
            </a:r>
          </a:p>
        </p:txBody>
      </p:sp>
      <p:sp>
        <p:nvSpPr>
          <p:cNvPr id="4117" name="CaixaDeTexto 25"/>
          <p:cNvSpPr txBox="1">
            <a:spLocks noChangeArrowheads="1"/>
          </p:cNvSpPr>
          <p:nvPr/>
        </p:nvSpPr>
        <p:spPr bwMode="auto">
          <a:xfrm>
            <a:off x="10504488" y="1427163"/>
            <a:ext cx="14595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PT" altLang="pt-PT" sz="2000" b="1" dirty="0"/>
              <a:t>Social/Legal</a:t>
            </a:r>
          </a:p>
        </p:txBody>
      </p:sp>
      <p:sp>
        <p:nvSpPr>
          <p:cNvPr id="4118" name="CaixaDeTexto 26"/>
          <p:cNvSpPr txBox="1">
            <a:spLocks noChangeArrowheads="1"/>
          </p:cNvSpPr>
          <p:nvPr/>
        </p:nvSpPr>
        <p:spPr bwMode="auto">
          <a:xfrm>
            <a:off x="10609071" y="3687767"/>
            <a:ext cx="122911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t-PT" altLang="pt-PT" sz="2000" b="1" dirty="0"/>
              <a:t>Meio </a:t>
            </a:r>
          </a:p>
          <a:p>
            <a:pPr algn="ctr"/>
            <a:r>
              <a:rPr lang="pt-PT" altLang="pt-PT" sz="2000" b="1" dirty="0"/>
              <a:t>Ambiente</a:t>
            </a: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Marcador de Posição de Conteúdo 1"/>
          <p:cNvSpPr>
            <a:spLocks noGrp="1"/>
          </p:cNvSpPr>
          <p:nvPr>
            <p:ph idx="1"/>
          </p:nvPr>
        </p:nvSpPr>
        <p:spPr>
          <a:xfrm>
            <a:off x="503501" y="1117261"/>
            <a:ext cx="10625559" cy="4351337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PT" altLang="pt-PT" dirty="0"/>
              <a:t>O instrumento de análise Cadeia de Valor permite </a:t>
            </a:r>
            <a:r>
              <a:rPr lang="pt-PT" altLang="pt-PT" b="1" dirty="0"/>
              <a:t>seguir os itinerários de um produto</a:t>
            </a:r>
            <a:r>
              <a:rPr lang="pt-PT" altLang="pt-PT" dirty="0"/>
              <a:t> e as operações que está sujeito desde que deixa a exploração agrícola até chegar ao consumidor final.</a:t>
            </a:r>
          </a:p>
          <a:p>
            <a:pPr marL="0" indent="0">
              <a:lnSpc>
                <a:spcPct val="150000"/>
              </a:lnSpc>
              <a:buNone/>
              <a:defRPr/>
            </a:pPr>
            <a:endParaRPr lang="pt-PT" altLang="pt-PT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PT" altLang="pt-PT" dirty="0"/>
              <a:t>Este conceito é, igualmente, um instrumento útil na análise da comercialização/distribuição do produto, ou seja, do seu </a:t>
            </a:r>
            <a:r>
              <a:rPr lang="pt-PT" altLang="pt-PT" b="1" dirty="0"/>
              <a:t>Circuito de Distribuição</a:t>
            </a:r>
            <a:r>
              <a:rPr lang="pt-PT" altLang="pt-PT" dirty="0"/>
              <a:t>.</a:t>
            </a:r>
          </a:p>
          <a:p>
            <a:pPr marL="0" indent="0">
              <a:lnSpc>
                <a:spcPct val="150000"/>
              </a:lnSpc>
              <a:buNone/>
              <a:defRPr/>
            </a:pPr>
            <a:endParaRPr lang="pt-PT" altLang="pt-PT" dirty="0"/>
          </a:p>
          <a:p>
            <a:pPr marL="0" indent="0">
              <a:lnSpc>
                <a:spcPct val="150000"/>
              </a:lnSpc>
              <a:buNone/>
              <a:defRPr/>
            </a:pPr>
            <a:endParaRPr lang="pt-PT" altLang="pt-PT" dirty="0"/>
          </a:p>
        </p:txBody>
      </p:sp>
      <p:sp>
        <p:nvSpPr>
          <p:cNvPr id="26627" name="Text Box 9"/>
          <p:cNvSpPr txBox="1">
            <a:spLocks noChangeArrowheads="1"/>
          </p:cNvSpPr>
          <p:nvPr/>
        </p:nvSpPr>
        <p:spPr bwMode="auto">
          <a:xfrm>
            <a:off x="265114" y="152400"/>
            <a:ext cx="113744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PT" altLang="pt-PT" sz="2800" b="1" dirty="0">
                <a:solidFill>
                  <a:srgbClr val="00B050"/>
                </a:solidFill>
                <a:latin typeface="Arial" panose="020B0604020202020204" pitchFamily="34" charset="0"/>
              </a:rPr>
              <a:t>Circuitos de Distribuição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Marcador de Posição de Conteúdo 2"/>
          <p:cNvSpPr>
            <a:spLocks noGrp="1"/>
          </p:cNvSpPr>
          <p:nvPr>
            <p:ph idx="1"/>
          </p:nvPr>
        </p:nvSpPr>
        <p:spPr>
          <a:xfrm>
            <a:off x="694531" y="762385"/>
            <a:ext cx="10515600" cy="4351337"/>
          </a:xfrm>
        </p:spPr>
        <p:txBody>
          <a:bodyPr/>
          <a:lstStyle/>
          <a:p>
            <a:pPr marL="0" indent="0">
              <a:buNone/>
            </a:pPr>
            <a:r>
              <a:rPr lang="pt-PT" altLang="pt-PT" dirty="0"/>
              <a:t>Os </a:t>
            </a:r>
            <a:r>
              <a:rPr lang="pt-PT" altLang="pt-PT" b="1" dirty="0"/>
              <a:t>Circuitos de Distribuição </a:t>
            </a:r>
            <a:r>
              <a:rPr lang="pt-PT" altLang="pt-PT" dirty="0"/>
              <a:t>distinguem-se pelo seu </a:t>
            </a:r>
            <a:r>
              <a:rPr lang="pt-PT" altLang="pt-PT" u="sng" dirty="0"/>
              <a:t>comprimento</a:t>
            </a:r>
            <a:r>
              <a:rPr lang="pt-PT" altLang="pt-PT" dirty="0"/>
              <a:t> e  </a:t>
            </a:r>
            <a:r>
              <a:rPr lang="pt-PT" altLang="pt-PT" u="sng" dirty="0"/>
              <a:t>complexidade</a:t>
            </a:r>
            <a:r>
              <a:rPr lang="pt-PT" altLang="pt-PT" dirty="0"/>
              <a:t>.</a:t>
            </a:r>
          </a:p>
          <a:p>
            <a:pPr marL="0" indent="0">
              <a:buNone/>
            </a:pPr>
            <a:endParaRPr lang="pt-PT" altLang="pt-PT" dirty="0"/>
          </a:p>
          <a:p>
            <a:pPr marL="0" indent="0">
              <a:buNone/>
            </a:pPr>
            <a:r>
              <a:rPr lang="pt-PT" altLang="pt-PT" dirty="0"/>
              <a:t> </a:t>
            </a:r>
            <a:r>
              <a:rPr lang="pt-PT" altLang="pt-PT" b="1" dirty="0"/>
              <a:t>Comprimento</a:t>
            </a:r>
            <a:r>
              <a:rPr lang="pt-PT" altLang="pt-PT" dirty="0"/>
              <a:t>: </a:t>
            </a:r>
            <a:r>
              <a:rPr lang="pt-PT" altLang="pt-PT" u="sng" dirty="0"/>
              <a:t>número de intermediários </a:t>
            </a:r>
            <a:r>
              <a:rPr lang="pt-PT" altLang="pt-PT" dirty="0"/>
              <a:t>(grossistas, retalhistas) que se situam entre o produtor e o consumidor final.</a:t>
            </a:r>
          </a:p>
          <a:p>
            <a:pPr marL="0" indent="0">
              <a:buNone/>
            </a:pPr>
            <a:endParaRPr lang="pt-PT" altLang="pt-PT" dirty="0"/>
          </a:p>
          <a:p>
            <a:pPr marL="0" indent="0">
              <a:buNone/>
            </a:pPr>
            <a:r>
              <a:rPr lang="pt-PT" altLang="pt-PT" dirty="0"/>
              <a:t>A </a:t>
            </a:r>
            <a:r>
              <a:rPr lang="pt-PT" altLang="pt-PT" b="1" dirty="0"/>
              <a:t>Complexidade</a:t>
            </a:r>
            <a:r>
              <a:rPr lang="pt-PT" altLang="pt-PT" dirty="0"/>
              <a:t> dos circuitos de distribuição depende do </a:t>
            </a:r>
            <a:r>
              <a:rPr lang="pt-PT" altLang="pt-PT" u="sng" dirty="0"/>
              <a:t>grau de integração da função grossista</a:t>
            </a:r>
            <a:r>
              <a:rPr lang="pt-PT" altLang="pt-PT" dirty="0"/>
              <a:t> que se situa a montante dos pontos de venda a retalho.  Esta função pode ser assegurada por um só ou por vários intermediários que surgem sucessivamente no circuito. Muitas vezes, os próprios retalhistas, asseguram esta função. </a:t>
            </a:r>
          </a:p>
          <a:p>
            <a:pPr marL="0" indent="0">
              <a:buNone/>
            </a:pPr>
            <a:r>
              <a:rPr lang="pt-PT" altLang="pt-PT" dirty="0"/>
              <a:t>Exemplo: Centrais de Compra das Empresas de Distribuição.</a:t>
            </a:r>
          </a:p>
        </p:txBody>
      </p:sp>
      <p:sp>
        <p:nvSpPr>
          <p:cNvPr id="27651" name="Text Box 9"/>
          <p:cNvSpPr txBox="1">
            <a:spLocks noChangeArrowheads="1"/>
          </p:cNvSpPr>
          <p:nvPr/>
        </p:nvSpPr>
        <p:spPr bwMode="auto">
          <a:xfrm>
            <a:off x="265114" y="152400"/>
            <a:ext cx="113744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pt-PT" sz="2800" b="1" dirty="0" err="1">
                <a:solidFill>
                  <a:srgbClr val="00B050"/>
                </a:solidFill>
                <a:latin typeface="Arial" panose="020B0604020202020204" pitchFamily="34" charset="0"/>
              </a:rPr>
              <a:t>Circuitos</a:t>
            </a:r>
            <a:r>
              <a:rPr lang="fr-FR" altLang="pt-PT" sz="2800" b="1" dirty="0">
                <a:solidFill>
                  <a:srgbClr val="00B050"/>
                </a:solidFill>
                <a:latin typeface="Arial" panose="020B0604020202020204" pitchFamily="34" charset="0"/>
              </a:rPr>
              <a:t> de </a:t>
            </a:r>
            <a:r>
              <a:rPr lang="fr-FR" altLang="pt-PT" sz="2800" b="1" dirty="0" err="1">
                <a:solidFill>
                  <a:srgbClr val="00B050"/>
                </a:solidFill>
                <a:latin typeface="Arial" panose="020B0604020202020204" pitchFamily="34" charset="0"/>
              </a:rPr>
              <a:t>Distribuição</a:t>
            </a:r>
            <a:endParaRPr lang="pt-PT" altLang="pt-PT" sz="2800" b="1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memoireonline.com/11/12/6453/Les-circuits-de-distribution-des-produits-alimentaires-Cas-Pratique-Danone-Djurdjura-Algerie3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215" y="1744663"/>
            <a:ext cx="9326563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CaixaDeTexto 1"/>
          <p:cNvSpPr txBox="1">
            <a:spLocks noChangeArrowheads="1"/>
          </p:cNvSpPr>
          <p:nvPr/>
        </p:nvSpPr>
        <p:spPr bwMode="auto">
          <a:xfrm>
            <a:off x="152402" y="6043614"/>
            <a:ext cx="118852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PT" altLang="pt-PT" sz="800" dirty="0"/>
              <a:t>Fonte: Behajd, F. (2009). </a:t>
            </a:r>
            <a:r>
              <a:rPr lang="pt-PT" altLang="pt-PT" sz="800" i="1" dirty="0"/>
              <a:t>Les circuits de distribution de produits alimentaires. Cas pratique: Danone Djurdjura Algerie</a:t>
            </a:r>
            <a:r>
              <a:rPr lang="pt-PT" altLang="pt-PT" sz="800" dirty="0"/>
              <a:t>. </a:t>
            </a:r>
            <a:r>
              <a:rPr lang="fr-FR" altLang="pt-PT" sz="800" dirty="0"/>
              <a:t>Université Abderrahmane Mira de </a:t>
            </a:r>
            <a:r>
              <a:rPr lang="fr-FR" altLang="pt-PT" sz="800" dirty="0" err="1"/>
              <a:t>Béjaia</a:t>
            </a:r>
            <a:r>
              <a:rPr lang="fr-FR" altLang="pt-PT" sz="800" dirty="0"/>
              <a:t> Algérie - Licence en sciences commerciales, option marketing 2009. </a:t>
            </a:r>
            <a:endParaRPr lang="pt-PT" altLang="pt-PT" sz="800" dirty="0"/>
          </a:p>
          <a:p>
            <a:endParaRPr lang="pt-PT" altLang="pt-PT" sz="800" dirty="0"/>
          </a:p>
        </p:txBody>
      </p:sp>
      <p:sp>
        <p:nvSpPr>
          <p:cNvPr id="28676" name="Text Box 9"/>
          <p:cNvSpPr txBox="1">
            <a:spLocks noChangeArrowheads="1"/>
          </p:cNvSpPr>
          <p:nvPr/>
        </p:nvSpPr>
        <p:spPr bwMode="auto">
          <a:xfrm>
            <a:off x="265114" y="152400"/>
            <a:ext cx="113744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pt-PT" sz="2800" b="1" dirty="0" err="1">
                <a:solidFill>
                  <a:srgbClr val="00B050"/>
                </a:solidFill>
                <a:latin typeface="Arial" panose="020B0604020202020204" pitchFamily="34" charset="0"/>
              </a:rPr>
              <a:t>Circuitos</a:t>
            </a:r>
            <a:r>
              <a:rPr lang="fr-FR" altLang="pt-PT" sz="2800" b="1" dirty="0">
                <a:solidFill>
                  <a:srgbClr val="00B050"/>
                </a:solidFill>
                <a:latin typeface="Arial" panose="020B0604020202020204" pitchFamily="34" charset="0"/>
              </a:rPr>
              <a:t> de </a:t>
            </a:r>
            <a:r>
              <a:rPr lang="fr-FR" altLang="pt-PT" sz="2800" b="1" dirty="0" err="1">
                <a:solidFill>
                  <a:srgbClr val="00B050"/>
                </a:solidFill>
                <a:latin typeface="Arial" panose="020B0604020202020204" pitchFamily="34" charset="0"/>
              </a:rPr>
              <a:t>Distribuição</a:t>
            </a:r>
            <a:endParaRPr lang="pt-PT" altLang="pt-PT" sz="2800" b="1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Marcador de Posição de Conteúdo 2"/>
          <p:cNvSpPr>
            <a:spLocks noGrp="1"/>
          </p:cNvSpPr>
          <p:nvPr>
            <p:ph idx="1"/>
          </p:nvPr>
        </p:nvSpPr>
        <p:spPr>
          <a:xfrm>
            <a:off x="282516" y="670228"/>
            <a:ext cx="11337925" cy="447992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t-PT" altLang="pt-PT" sz="3200" b="1" dirty="0">
                <a:solidFill>
                  <a:srgbClr val="00B050"/>
                </a:solidFill>
              </a:rPr>
              <a:t>Circuito Curto Agroalimentar (CAA) “de proximidade”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altLang="pt-PT" i="1" dirty="0"/>
              <a:t>Um modo de comercialização dos produtos agroalimentares que se efetua por venda direta do produtor ao consumidor ou por venda indireta através de um único intermediário. </a:t>
            </a:r>
            <a:br>
              <a:rPr lang="pt-PT" altLang="pt-PT" i="1" dirty="0"/>
            </a:br>
            <a:r>
              <a:rPr lang="pt-PT" altLang="pt-PT" i="1" dirty="0"/>
              <a:t>A ele se associa uma proximidade geográfica (concelho de produção e concelhos limítrofes) e relacional entre produtores e consumidores.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altLang="pt-PT" sz="800" i="1" dirty="0"/>
              <a:t>Fonte: </a:t>
            </a:r>
            <a:r>
              <a:rPr lang="pt-PT" altLang="pt-PT" sz="800" dirty="0"/>
              <a:t>MAMOT, (2013). </a:t>
            </a:r>
            <a:r>
              <a:rPr lang="pt-PT" altLang="pt-PT" sz="800" i="1" dirty="0"/>
              <a:t>Estratégia para a Valorização da Produção Agrícola Local. Relatório Final do Grupo de Trabalho GEVPAL. </a:t>
            </a:r>
            <a:r>
              <a:rPr lang="pt-PT" altLang="pt-PT" sz="800" dirty="0"/>
              <a:t>Ministério da Agricultura, Mar, Ambiente e Ordenamento do Território. Lisboa</a:t>
            </a:r>
          </a:p>
          <a:p>
            <a:pPr marL="0" indent="0">
              <a:lnSpc>
                <a:spcPct val="150000"/>
              </a:lnSpc>
              <a:buNone/>
            </a:pPr>
            <a:endParaRPr lang="pt-PT" altLang="pt-PT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291" y="593726"/>
            <a:ext cx="4675187" cy="561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ctângulo 5"/>
          <p:cNvSpPr>
            <a:spLocks noChangeArrowheads="1"/>
          </p:cNvSpPr>
          <p:nvPr/>
        </p:nvSpPr>
        <p:spPr bwMode="auto">
          <a:xfrm>
            <a:off x="446791" y="6306938"/>
            <a:ext cx="97377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pt-PT" altLang="pt-PT" sz="800" dirty="0"/>
              <a:t>Fonte: Observatoire Européen LEADER, (2000). </a:t>
            </a:r>
            <a:r>
              <a:rPr lang="pt-PT" altLang="pt-PT" sz="800" i="1" dirty="0"/>
              <a:t>Commercialiser les produits locaux. Circuits Courts et Circuits Longs. Cahier de l’Innovation nº 7</a:t>
            </a:r>
            <a:r>
              <a:rPr lang="pt-PT" altLang="pt-PT" sz="800" dirty="0"/>
              <a:t>. Comission Européenne. Bruxelles, p.15.</a:t>
            </a:r>
          </a:p>
        </p:txBody>
      </p:sp>
      <p:sp>
        <p:nvSpPr>
          <p:cNvPr id="2" name="Rectangle 1"/>
          <p:cNvSpPr/>
          <p:nvPr/>
        </p:nvSpPr>
        <p:spPr>
          <a:xfrm>
            <a:off x="227070" y="299190"/>
            <a:ext cx="357771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t-PT" altLang="pt-PT" b="1" dirty="0">
                <a:solidFill>
                  <a:srgbClr val="00B050"/>
                </a:solidFill>
              </a:rPr>
              <a:t>Circuito Curto Agroalimentar (CAA)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702" y="808882"/>
            <a:ext cx="10068888" cy="4701387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99225" y="6232638"/>
            <a:ext cx="1918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dirty="0"/>
              <a:t>Fonte: Rodrigo, 2016</a:t>
            </a:r>
          </a:p>
        </p:txBody>
      </p:sp>
    </p:spTree>
    <p:extLst>
      <p:ext uri="{BB962C8B-B14F-4D97-AF65-F5344CB8AC3E}">
        <p14:creationId xmlns:p14="http://schemas.microsoft.com/office/powerpoint/2010/main" val="25639718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1"/>
          <p:cNvSpPr txBox="1">
            <a:spLocks/>
          </p:cNvSpPr>
          <p:nvPr/>
        </p:nvSpPr>
        <p:spPr>
          <a:xfrm>
            <a:off x="785570" y="632405"/>
            <a:ext cx="10799413" cy="4351337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  <a:defRPr/>
            </a:pPr>
            <a:r>
              <a:rPr lang="pt-PT" altLang="pt-PT" dirty="0"/>
              <a:t>Os </a:t>
            </a:r>
            <a:r>
              <a:rPr lang="pt-PT" altLang="pt-PT" b="1">
                <a:solidFill>
                  <a:srgbClr val="00B050"/>
                </a:solidFill>
              </a:rPr>
              <a:t>Circuitos Curtos “de proximidade” </a:t>
            </a:r>
            <a:r>
              <a:rPr lang="pt-PT" altLang="pt-PT" dirty="0"/>
              <a:t>surgem com: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pt-PT" altLang="pt-PT" dirty="0"/>
              <a:t>a consciencialização dos consumidores sobre Segurança e Qualidade Alimentar que conduziu à procura de sistemas alimentares alternativos.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pt-PT" altLang="pt-PT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pt-PT" altLang="pt-PT" dirty="0"/>
              <a:t>a consciência de que “consumir é também um ato cívico e político…” (conceito de “soberania alimentar” e de “desenvolvimento sustentável”)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pt-PT" alt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b="4488"/>
          <a:stretch/>
        </p:blipFill>
        <p:spPr>
          <a:xfrm>
            <a:off x="785569" y="4983741"/>
            <a:ext cx="9675168" cy="1362196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106424" y="5427853"/>
            <a:ext cx="2276856" cy="250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tângulo 5"/>
          <p:cNvSpPr/>
          <p:nvPr/>
        </p:nvSpPr>
        <p:spPr>
          <a:xfrm>
            <a:off x="6080760" y="5852160"/>
            <a:ext cx="1124712" cy="173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aixaDeTexto 6"/>
          <p:cNvSpPr txBox="1"/>
          <p:nvPr/>
        </p:nvSpPr>
        <p:spPr>
          <a:xfrm>
            <a:off x="199225" y="6232638"/>
            <a:ext cx="1918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dirty="0"/>
              <a:t>Fonte: Rodrigo, 2016</a:t>
            </a:r>
          </a:p>
        </p:txBody>
      </p:sp>
    </p:spTree>
    <p:extLst>
      <p:ext uri="{BB962C8B-B14F-4D97-AF65-F5344CB8AC3E}">
        <p14:creationId xmlns:p14="http://schemas.microsoft.com/office/powerpoint/2010/main" val="398013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24229" y="419141"/>
            <a:ext cx="10515600" cy="55086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t-PT" b="1" dirty="0">
                <a:solidFill>
                  <a:srgbClr val="00B050"/>
                </a:solidFill>
              </a:rPr>
              <a:t>BENEFÍCIOS</a:t>
            </a:r>
            <a:r>
              <a:rPr lang="pt-PT" dirty="0">
                <a:solidFill>
                  <a:srgbClr val="00B050"/>
                </a:solidFill>
              </a:rPr>
              <a:t> dos Circuitos Curtos Agroalimentares:</a:t>
            </a:r>
          </a:p>
          <a:p>
            <a:pPr marL="0" indent="0">
              <a:buNone/>
              <a:defRPr/>
            </a:pPr>
            <a:endParaRPr lang="pt-PT" sz="10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pt-PT" b="1" dirty="0"/>
              <a:t>Sociais: </a:t>
            </a:r>
            <a:r>
              <a:rPr lang="pt-PT" dirty="0"/>
              <a:t>permitem a coesão em territórios desfavorecidos e proporcionam aos consumidores produtos frescos e saudáveis, com rastreabilidade. </a:t>
            </a:r>
          </a:p>
          <a:p>
            <a:pPr marL="0" indent="0">
              <a:buNone/>
              <a:defRPr/>
            </a:pPr>
            <a:endParaRPr lang="pt-PT" sz="10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pt-PT" b="1" dirty="0"/>
              <a:t>Culturais: </a:t>
            </a:r>
            <a:r>
              <a:rPr lang="pt-PT" dirty="0"/>
              <a:t>preservam sistemas tradicionais de produção vegetal e animal, promovendo a coesão das comunidades locais.</a:t>
            </a:r>
          </a:p>
          <a:p>
            <a:pPr marL="0" indent="0">
              <a:buNone/>
              <a:defRPr/>
            </a:pPr>
            <a:endParaRPr lang="pt-PT" sz="10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pt-PT" b="1" dirty="0"/>
              <a:t>Económicos: </a:t>
            </a:r>
            <a:r>
              <a:rPr lang="pt-PT" dirty="0"/>
              <a:t>proporcionam valor acrescentado às produções locais, pois alargam a gama dos produtos oferecidos e a venda dos produtos a outros públicos. </a:t>
            </a:r>
          </a:p>
          <a:p>
            <a:pPr marL="0" indent="0">
              <a:buNone/>
              <a:defRPr/>
            </a:pPr>
            <a:endParaRPr lang="pt-PT" sz="10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pt-PT" b="1" dirty="0"/>
              <a:t>Ambientais: </a:t>
            </a:r>
            <a:r>
              <a:rPr lang="pt-PT" dirty="0"/>
              <a:t>viabilizam sistemas de produção menos intensivos e de conservação de recursos.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pt-PT" dirty="0"/>
          </a:p>
          <a:p>
            <a:pPr>
              <a:buFont typeface="Wingdings" panose="05000000000000000000" pitchFamily="2" charset="2"/>
              <a:buChar char="v"/>
              <a:defRPr/>
            </a:pPr>
            <a:endParaRPr lang="pt-PT" dirty="0"/>
          </a:p>
          <a:p>
            <a:pPr>
              <a:buFont typeface="Wingdings" panose="05000000000000000000" pitchFamily="2" charset="2"/>
              <a:buChar char="v"/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Marcador de Posição de Conteúdo 2"/>
          <p:cNvSpPr>
            <a:spLocks noGrp="1"/>
          </p:cNvSpPr>
          <p:nvPr>
            <p:ph idx="1"/>
          </p:nvPr>
        </p:nvSpPr>
        <p:spPr>
          <a:xfrm>
            <a:off x="187325" y="1"/>
            <a:ext cx="11658600" cy="6583363"/>
          </a:xfrm>
        </p:spPr>
        <p:txBody>
          <a:bodyPr/>
          <a:lstStyle/>
          <a:p>
            <a:pPr marL="0" indent="0" eaLnBrk="1" hangingPunct="1">
              <a:buNone/>
            </a:pPr>
            <a:endParaRPr lang="pt-PT" altLang="pt-PT" sz="2400" b="1" dirty="0">
              <a:solidFill>
                <a:srgbClr val="00B050"/>
              </a:solidFill>
            </a:endParaRPr>
          </a:p>
          <a:p>
            <a:pPr marL="0" indent="0" eaLnBrk="1" hangingPunct="1">
              <a:buNone/>
            </a:pPr>
            <a:r>
              <a:rPr lang="pt-PT" altLang="pt-PT" sz="2400" b="1" dirty="0">
                <a:solidFill>
                  <a:srgbClr val="00B050"/>
                </a:solidFill>
              </a:rPr>
              <a:t>Bibliografia</a:t>
            </a:r>
            <a:endParaRPr lang="pt-PT" altLang="pt-PT" sz="1600" dirty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pt-PT" altLang="pt-PT" sz="1600" dirty="0"/>
              <a:t>-</a:t>
            </a:r>
            <a:r>
              <a:rPr lang="pt-PT" altLang="pt-PT" sz="1600" dirty="0" err="1"/>
              <a:t>Fearne</a:t>
            </a:r>
            <a:r>
              <a:rPr lang="pt-PT" altLang="pt-PT" sz="1600" dirty="0"/>
              <a:t>, A. (2009). </a:t>
            </a:r>
            <a:r>
              <a:rPr lang="pt-PT" altLang="pt-PT" sz="1600" i="1" dirty="0"/>
              <a:t>Sustainable food and wine value chains</a:t>
            </a:r>
            <a:r>
              <a:rPr lang="pt-PT" altLang="pt-PT" sz="1600" dirty="0"/>
              <a:t>. Thinkers in Residence, Adelaide: Crown. (</a:t>
            </a:r>
            <a:r>
              <a:rPr lang="pt-PT" altLang="pt-PT" sz="1600" dirty="0">
                <a:hlinkClick r:id="rId2"/>
              </a:rPr>
              <a:t>http://sj.farmonline.com.au/files/77/05/02/000020577/Fearne_Report_final.pdf</a:t>
            </a:r>
            <a:r>
              <a:rPr lang="pt-PT" altLang="pt-PT" sz="1600" dirty="0"/>
              <a:t>)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pt-PT" altLang="pt-PT" sz="1600" dirty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pt-PT" altLang="pt-PT" sz="1600" dirty="0"/>
              <a:t>-GPP (2016). Regime de reconhecimento de organizações de produtores. Relatório Nacional de Acompanhamento e Avaliação 2015.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pt-PT" altLang="pt-PT" sz="1600" dirty="0">
                <a:hlinkClick r:id="rId3"/>
              </a:rPr>
              <a:t>http://www.gpp.pt/images/Agricultura/Organizacao_da_Producao_e_Cadeia_Alimentar/OP_Relatorio2015_Final_2.pdf</a:t>
            </a:r>
            <a:endParaRPr lang="pt-PT" altLang="pt-PT" sz="1600" dirty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pt-PT" altLang="pt-PT" sz="1600" dirty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pt-PT" altLang="pt-PT" sz="1600" dirty="0"/>
              <a:t> GPP (2016). Reconhecimento de Organizações Interprofissionais  - Relatório de Acompanhamento (2015). 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pt-PT" altLang="pt-PT" sz="1600" dirty="0">
                <a:hlinkClick r:id="rId4"/>
              </a:rPr>
              <a:t>http://www.gpp.pt/images/Agricultura/Organizacao_da_Producao_e_Cadeia_Alimentar/OInterprofissionais/OI-Relat_Acompanham2015_final.pdf</a:t>
            </a:r>
            <a:endParaRPr lang="pt-PT" altLang="pt-PT" sz="1600" dirty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pt-PT" altLang="pt-PT" sz="1600" dirty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pt-PT" altLang="pt-PT" sz="1600" dirty="0"/>
              <a:t>-Kaplinsky, R., Morris, M. (2003). A Handbook for value chain research. IDRC, pp.4-24. 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pt-PT" altLang="pt-PT" sz="1600" dirty="0"/>
              <a:t>(</a:t>
            </a:r>
            <a:r>
              <a:rPr lang="pt-PT" altLang="pt-PT" sz="1600" dirty="0">
                <a:hlinkClick r:id="rId5"/>
              </a:rPr>
              <a:t>http://www.bdsknowledge.org/dyn/bds/bds2search.details2?p_phase_id=395&amp;p_lang=en&amp;p_phase_type_id=1</a:t>
            </a:r>
            <a:r>
              <a:rPr lang="pt-PT" altLang="pt-PT" sz="1600" dirty="0"/>
              <a:t>)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pt-PT" altLang="pt-PT" sz="1600" dirty="0"/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pt-PT" altLang="pt-PT" sz="1600" dirty="0"/>
              <a:t>- Rede Rural Nacional. Conceito de Circuito Curto </a:t>
            </a:r>
            <a:r>
              <a:rPr lang="pt-PT" altLang="pt-PT" sz="1600" dirty="0" err="1"/>
              <a:t>Agro-Alimentar</a:t>
            </a:r>
            <a:r>
              <a:rPr lang="pt-PT" altLang="pt-PT" sz="1600" dirty="0"/>
              <a:t>.  </a:t>
            </a:r>
            <a:r>
              <a:rPr lang="pt-PT" altLang="pt-PT" sz="1600" dirty="0">
                <a:hlinkClick r:id="rId6"/>
              </a:rPr>
              <a:t>http://www.rederural.pt/index.php/pt/2013-10-30-12-05-36</a:t>
            </a:r>
            <a:endParaRPr lang="pt-PT" altLang="pt-PT" sz="1600" dirty="0"/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pt-PT" altLang="pt-PT" sz="1600" dirty="0"/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pt-PT" altLang="pt-PT" sz="1600" dirty="0"/>
              <a:t>- Rodrigo, I., (2016). Iniciativas no contexto de governança alimentar. Os circuitos curtos agroalimentares: vantagens e dificuldades a ultrapassar no sistema alimentar metropolitano. Apresentação no Colégio F3: </a:t>
            </a:r>
            <a:r>
              <a:rPr lang="pt-PT" altLang="pt-PT" sz="1600" dirty="0" err="1"/>
              <a:t>Food</a:t>
            </a:r>
            <a:r>
              <a:rPr lang="pt-PT" altLang="pt-PT" sz="1600" dirty="0"/>
              <a:t>, </a:t>
            </a:r>
            <a:r>
              <a:rPr lang="pt-PT" altLang="pt-PT" sz="1600" dirty="0" err="1"/>
              <a:t>Farming</a:t>
            </a:r>
            <a:r>
              <a:rPr lang="pt-PT" altLang="pt-PT" sz="1600" dirty="0"/>
              <a:t> &amp; </a:t>
            </a:r>
            <a:r>
              <a:rPr lang="pt-PT" altLang="pt-PT" sz="1600" dirty="0" err="1"/>
              <a:t>Forestry</a:t>
            </a:r>
            <a:r>
              <a:rPr lang="pt-PT" altLang="pt-PT" sz="1600" dirty="0"/>
              <a:t>, 24 maio 2016.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pt-PT" altLang="pt-PT" sz="1600" dirty="0"/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pt-PT" altLang="pt-PT" sz="1600" dirty="0"/>
          </a:p>
          <a:p>
            <a:pPr marL="0" indent="0" eaLnBrk="1" hangingPunct="1">
              <a:lnSpc>
                <a:spcPct val="100000"/>
              </a:lnSpc>
              <a:buNone/>
            </a:pPr>
            <a:endParaRPr lang="pt-PT" altLang="pt-PT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5415" y="611091"/>
            <a:ext cx="11356975" cy="53308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t-PT" b="1" dirty="0">
                <a:solidFill>
                  <a:srgbClr val="00B050"/>
                </a:solidFill>
              </a:rPr>
              <a:t>Fileira (</a:t>
            </a:r>
            <a:r>
              <a:rPr lang="pt-PT" b="1" i="1" dirty="0" err="1">
                <a:solidFill>
                  <a:srgbClr val="00B050"/>
                </a:solidFill>
              </a:rPr>
              <a:t>Filière</a:t>
            </a:r>
            <a:r>
              <a:rPr lang="pt-PT" b="1" dirty="0">
                <a:solidFill>
                  <a:srgbClr val="00B050"/>
                </a:solidFill>
              </a:rPr>
              <a:t>) </a:t>
            </a:r>
            <a:r>
              <a:rPr lang="pt-PT" dirty="0"/>
              <a:t>é um conceito /instrumento de análise da escola francesa </a:t>
            </a:r>
          </a:p>
          <a:p>
            <a:pPr marL="0" indent="0">
              <a:buNone/>
              <a:defRPr/>
            </a:pPr>
            <a:r>
              <a:rPr lang="pt-PT" dirty="0"/>
              <a:t>que permite analisar:</a:t>
            </a:r>
          </a:p>
          <a:p>
            <a:pPr marL="0" indent="0">
              <a:buNone/>
              <a:defRPr/>
            </a:pPr>
            <a:endParaRPr lang="pt-PT" sz="18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dirty="0"/>
              <a:t>O </a:t>
            </a:r>
            <a:r>
              <a:rPr lang="pt-PT" b="1" dirty="0"/>
              <a:t>caminho seguido</a:t>
            </a:r>
            <a:r>
              <a:rPr lang="pt-PT" dirty="0"/>
              <a:t> por um produto ou grupo de produtos no seio do complexo agroalimentar; </a:t>
            </a:r>
          </a:p>
          <a:p>
            <a:pPr marL="0" indent="0">
              <a:buNone/>
              <a:defRPr/>
            </a:pPr>
            <a:endParaRPr lang="pt-PT" sz="18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dirty="0"/>
              <a:t>O </a:t>
            </a:r>
            <a:r>
              <a:rPr lang="pt-PT" b="1" dirty="0"/>
              <a:t>conjunto de agentes </a:t>
            </a:r>
            <a:r>
              <a:rPr lang="pt-PT" dirty="0"/>
              <a:t>(empresas e administrações) e de </a:t>
            </a:r>
            <a:r>
              <a:rPr lang="pt-PT" b="1" dirty="0"/>
              <a:t>operações</a:t>
            </a:r>
            <a:r>
              <a:rPr lang="pt-PT" dirty="0"/>
              <a:t> (de produção, de repartição e de financiamento) que contribuem para a </a:t>
            </a:r>
            <a:r>
              <a:rPr lang="pt-PT" b="1" dirty="0"/>
              <a:t>formação e deslocação do produto </a:t>
            </a:r>
            <a:r>
              <a:rPr lang="pt-PT" dirty="0"/>
              <a:t>até ao seu estado final de utilização;</a:t>
            </a:r>
          </a:p>
          <a:p>
            <a:pPr marL="0" indent="0">
              <a:buNone/>
              <a:defRPr/>
            </a:pPr>
            <a:endParaRPr lang="pt-PT" sz="18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dirty="0"/>
              <a:t>Os </a:t>
            </a:r>
            <a:r>
              <a:rPr lang="pt-PT" b="1" dirty="0"/>
              <a:t>mecanismos de ajustamento </a:t>
            </a:r>
            <a:r>
              <a:rPr lang="pt-PT" dirty="0"/>
              <a:t>dos fluxos de fatores e de produtos ao longo da fileira até ao seu estado final. </a:t>
            </a:r>
            <a:r>
              <a:rPr lang="pt-PT" sz="2000" dirty="0"/>
              <a:t>(</a:t>
            </a:r>
            <a:r>
              <a:rPr lang="pt-PT" sz="2000" dirty="0" err="1"/>
              <a:t>Malasis</a:t>
            </a:r>
            <a:r>
              <a:rPr lang="pt-PT" sz="2000" dirty="0"/>
              <a:t>, 1973)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511078" y="624192"/>
            <a:ext cx="11356975" cy="53308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t-PT" b="1" dirty="0">
                <a:solidFill>
                  <a:srgbClr val="00B050"/>
                </a:solidFill>
              </a:rPr>
              <a:t>Fileira (</a:t>
            </a:r>
            <a:r>
              <a:rPr lang="pt-PT" b="1" i="1" dirty="0" err="1">
                <a:solidFill>
                  <a:srgbClr val="00B050"/>
                </a:solidFill>
              </a:rPr>
              <a:t>Filière</a:t>
            </a:r>
            <a:r>
              <a:rPr lang="pt-PT" b="1" dirty="0">
                <a:solidFill>
                  <a:srgbClr val="00B050"/>
                </a:solidFill>
              </a:rPr>
              <a:t>), </a:t>
            </a:r>
            <a:r>
              <a:rPr lang="pt-PT" dirty="0"/>
              <a:t>é um conceito /instrumento de análise que:</a:t>
            </a:r>
          </a:p>
          <a:p>
            <a:pPr marL="0" indent="0">
              <a:buNone/>
              <a:defRPr/>
            </a:pPr>
            <a:endParaRPr lang="pt-PT" b="1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dirty="0"/>
              <a:t>“Aborda um </a:t>
            </a:r>
            <a:r>
              <a:rPr lang="pt-PT" b="1" dirty="0"/>
              <a:t>conjunto de atividades bastante interligadas</a:t>
            </a:r>
            <a:r>
              <a:rPr lang="pt-PT" dirty="0"/>
              <a:t>, segundo uma </a:t>
            </a:r>
            <a:r>
              <a:rPr lang="pt-PT" u="sng" dirty="0"/>
              <a:t>dimensão vertical </a:t>
            </a:r>
            <a:r>
              <a:rPr lang="pt-PT" dirty="0"/>
              <a:t>e pertencente ao mesmo produto ou a produtos próximos, cuja finalidade é a </a:t>
            </a:r>
            <a:r>
              <a:rPr lang="pt-PT" b="1" dirty="0"/>
              <a:t>satisfação do consumidor</a:t>
            </a:r>
            <a:r>
              <a:rPr lang="pt-PT" dirty="0"/>
              <a:t>.</a:t>
            </a:r>
          </a:p>
          <a:p>
            <a:pPr marL="0" indent="0">
              <a:buNone/>
              <a:defRPr/>
            </a:pPr>
            <a:endParaRPr lang="pt-PT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dirty="0"/>
              <a:t>A fileira é composta por </a:t>
            </a:r>
            <a:r>
              <a:rPr lang="pt-PT" b="1" dirty="0"/>
              <a:t>níveis ou funções </a:t>
            </a:r>
            <a:r>
              <a:rPr lang="pt-PT" dirty="0"/>
              <a:t>ligadas entre si, através de mecanismos e instituições, cujo papel é </a:t>
            </a:r>
            <a:r>
              <a:rPr lang="pt-PT" b="1" dirty="0"/>
              <a:t>gerar e coordenar o conjunto</a:t>
            </a:r>
            <a:r>
              <a:rPr lang="pt-PT" dirty="0"/>
              <a:t>”. </a:t>
            </a:r>
            <a:r>
              <a:rPr lang="pt-PT" sz="2000" dirty="0"/>
              <a:t>(</a:t>
            </a:r>
            <a:r>
              <a:rPr lang="pt-PT" sz="2000" dirty="0" err="1"/>
              <a:t>Montigaud</a:t>
            </a:r>
            <a:r>
              <a:rPr lang="pt-PT" sz="2000" dirty="0"/>
              <a:t>, 1992)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3"/>
          <p:cNvSpPr txBox="1">
            <a:spLocks noChangeArrowheads="1"/>
          </p:cNvSpPr>
          <p:nvPr/>
        </p:nvSpPr>
        <p:spPr bwMode="auto">
          <a:xfrm>
            <a:off x="3482977" y="42545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PT" altLang="pt-PT"/>
          </a:p>
        </p:txBody>
      </p:sp>
      <p:grpSp>
        <p:nvGrpSpPr>
          <p:cNvPr id="7171" name="Group 66"/>
          <p:cNvGrpSpPr>
            <a:grpSpLocks noChangeAspect="1"/>
          </p:cNvGrpSpPr>
          <p:nvPr/>
        </p:nvGrpSpPr>
        <p:grpSpPr bwMode="auto">
          <a:xfrm>
            <a:off x="2055816" y="1227142"/>
            <a:ext cx="8380411" cy="4695825"/>
            <a:chOff x="289" y="672"/>
            <a:chExt cx="5279" cy="2958"/>
          </a:xfrm>
        </p:grpSpPr>
        <p:sp>
          <p:nvSpPr>
            <p:cNvPr id="7177" name="AutoShape 65"/>
            <p:cNvSpPr>
              <a:spLocks noChangeAspect="1" noChangeArrowheads="1" noTextEdit="1"/>
            </p:cNvSpPr>
            <p:nvPr/>
          </p:nvSpPr>
          <p:spPr bwMode="auto">
            <a:xfrm>
              <a:off x="289" y="672"/>
              <a:ext cx="5279" cy="2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7178" name="Rectangle 67"/>
            <p:cNvSpPr>
              <a:spLocks noChangeArrowheads="1"/>
            </p:cNvSpPr>
            <p:nvPr/>
          </p:nvSpPr>
          <p:spPr bwMode="auto">
            <a:xfrm>
              <a:off x="1447" y="2444"/>
              <a:ext cx="288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179" name="Rectangle 68"/>
            <p:cNvSpPr>
              <a:spLocks noChangeArrowheads="1"/>
            </p:cNvSpPr>
            <p:nvPr/>
          </p:nvSpPr>
          <p:spPr bwMode="auto">
            <a:xfrm>
              <a:off x="1495" y="2470"/>
              <a:ext cx="10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b="1">
                  <a:solidFill>
                    <a:srgbClr val="0000FF"/>
                  </a:solidFill>
                </a:rPr>
                <a:t>7%</a:t>
              </a:r>
              <a:endParaRPr lang="fr-FR" altLang="pt-PT"/>
            </a:p>
          </p:txBody>
        </p:sp>
        <p:sp>
          <p:nvSpPr>
            <p:cNvPr id="7180" name="Rectangle 69"/>
            <p:cNvSpPr>
              <a:spLocks noChangeArrowheads="1"/>
            </p:cNvSpPr>
            <p:nvPr/>
          </p:nvSpPr>
          <p:spPr bwMode="auto">
            <a:xfrm>
              <a:off x="3316" y="2492"/>
              <a:ext cx="287" cy="1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181" name="Rectangle 70"/>
            <p:cNvSpPr>
              <a:spLocks noChangeArrowheads="1"/>
            </p:cNvSpPr>
            <p:nvPr/>
          </p:nvSpPr>
          <p:spPr bwMode="auto">
            <a:xfrm>
              <a:off x="3364" y="2518"/>
              <a:ext cx="10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b="1">
                  <a:solidFill>
                    <a:srgbClr val="0000FF"/>
                  </a:solidFill>
                </a:rPr>
                <a:t>5%</a:t>
              </a:r>
              <a:endParaRPr lang="fr-FR" altLang="pt-PT"/>
            </a:p>
          </p:txBody>
        </p:sp>
        <p:sp>
          <p:nvSpPr>
            <p:cNvPr id="7182" name="Rectangle 71"/>
            <p:cNvSpPr>
              <a:spLocks noChangeArrowheads="1"/>
            </p:cNvSpPr>
            <p:nvPr/>
          </p:nvSpPr>
          <p:spPr bwMode="auto">
            <a:xfrm>
              <a:off x="1782" y="1965"/>
              <a:ext cx="336" cy="1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183" name="Rectangle 72"/>
            <p:cNvSpPr>
              <a:spLocks noChangeArrowheads="1"/>
            </p:cNvSpPr>
            <p:nvPr/>
          </p:nvSpPr>
          <p:spPr bwMode="auto">
            <a:xfrm>
              <a:off x="1830" y="1991"/>
              <a:ext cx="16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b="1">
                  <a:solidFill>
                    <a:srgbClr val="000000"/>
                  </a:solidFill>
                </a:rPr>
                <a:t>0,6%</a:t>
              </a:r>
              <a:endParaRPr lang="fr-FR" altLang="pt-PT"/>
            </a:p>
          </p:txBody>
        </p:sp>
        <p:sp>
          <p:nvSpPr>
            <p:cNvPr id="7184" name="Rectangle 73"/>
            <p:cNvSpPr>
              <a:spLocks noChangeArrowheads="1"/>
            </p:cNvSpPr>
            <p:nvPr/>
          </p:nvSpPr>
          <p:spPr bwMode="auto">
            <a:xfrm>
              <a:off x="1543" y="2158"/>
              <a:ext cx="335" cy="1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185" name="Rectangle 74"/>
            <p:cNvSpPr>
              <a:spLocks noChangeArrowheads="1"/>
            </p:cNvSpPr>
            <p:nvPr/>
          </p:nvSpPr>
          <p:spPr bwMode="auto">
            <a:xfrm>
              <a:off x="1675" y="2175"/>
              <a:ext cx="16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b="1" dirty="0">
                  <a:solidFill>
                    <a:srgbClr val="000000"/>
                  </a:solidFill>
                </a:rPr>
                <a:t>1,4%</a:t>
              </a:r>
              <a:endParaRPr lang="fr-FR" altLang="pt-PT" dirty="0"/>
            </a:p>
          </p:txBody>
        </p:sp>
        <p:sp>
          <p:nvSpPr>
            <p:cNvPr id="7186" name="Rectangle 75"/>
            <p:cNvSpPr>
              <a:spLocks noChangeArrowheads="1"/>
            </p:cNvSpPr>
            <p:nvPr/>
          </p:nvSpPr>
          <p:spPr bwMode="auto">
            <a:xfrm>
              <a:off x="3891" y="1581"/>
              <a:ext cx="383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187" name="Rectangle 76"/>
            <p:cNvSpPr>
              <a:spLocks noChangeArrowheads="1"/>
            </p:cNvSpPr>
            <p:nvPr/>
          </p:nvSpPr>
          <p:spPr bwMode="auto">
            <a:xfrm>
              <a:off x="3939" y="1608"/>
              <a:ext cx="16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b="1">
                  <a:solidFill>
                    <a:srgbClr val="000000"/>
                  </a:solidFill>
                </a:rPr>
                <a:t>1,5%</a:t>
              </a:r>
              <a:endParaRPr lang="fr-FR" altLang="pt-PT"/>
            </a:p>
          </p:txBody>
        </p:sp>
        <p:grpSp>
          <p:nvGrpSpPr>
            <p:cNvPr id="7188" name="Group 157"/>
            <p:cNvGrpSpPr>
              <a:grpSpLocks/>
            </p:cNvGrpSpPr>
            <p:nvPr/>
          </p:nvGrpSpPr>
          <p:grpSpPr bwMode="auto">
            <a:xfrm>
              <a:off x="378" y="2956"/>
              <a:ext cx="4656" cy="39"/>
              <a:chOff x="378" y="2956"/>
              <a:chExt cx="4656" cy="39"/>
            </a:xfrm>
          </p:grpSpPr>
          <p:sp>
            <p:nvSpPr>
              <p:cNvPr id="8184" name="Freeform 77"/>
              <p:cNvSpPr>
                <a:spLocks/>
              </p:cNvSpPr>
              <p:nvPr/>
            </p:nvSpPr>
            <p:spPr bwMode="auto">
              <a:xfrm>
                <a:off x="378" y="2956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2 w 29"/>
                  <a:gd name="T7" fmla="*/ 10 h 30"/>
                  <a:gd name="T8" fmla="*/ 0 w 29"/>
                  <a:gd name="T9" fmla="*/ 15 h 30"/>
                  <a:gd name="T10" fmla="*/ 2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85" name="Freeform 78"/>
              <p:cNvSpPr>
                <a:spLocks/>
              </p:cNvSpPr>
              <p:nvPr/>
            </p:nvSpPr>
            <p:spPr bwMode="auto">
              <a:xfrm>
                <a:off x="437" y="2956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86" name="Freeform 79"/>
              <p:cNvSpPr>
                <a:spLocks/>
              </p:cNvSpPr>
              <p:nvPr/>
            </p:nvSpPr>
            <p:spPr bwMode="auto">
              <a:xfrm>
                <a:off x="495" y="2956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87" name="Freeform 80"/>
              <p:cNvSpPr>
                <a:spLocks/>
              </p:cNvSpPr>
              <p:nvPr/>
            </p:nvSpPr>
            <p:spPr bwMode="auto">
              <a:xfrm>
                <a:off x="554" y="2956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6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2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2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6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6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2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2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6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88" name="Freeform 81"/>
              <p:cNvSpPr>
                <a:spLocks/>
              </p:cNvSpPr>
              <p:nvPr/>
            </p:nvSpPr>
            <p:spPr bwMode="auto">
              <a:xfrm>
                <a:off x="612" y="2956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6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2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2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6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6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2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2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6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89" name="Freeform 82"/>
              <p:cNvSpPr>
                <a:spLocks/>
              </p:cNvSpPr>
              <p:nvPr/>
            </p:nvSpPr>
            <p:spPr bwMode="auto">
              <a:xfrm>
                <a:off x="671" y="2956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6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2 h 30"/>
                  <a:gd name="T12" fmla="*/ 4 w 29"/>
                  <a:gd name="T13" fmla="*/ 26 h 30"/>
                  <a:gd name="T14" fmla="*/ 9 w 29"/>
                  <a:gd name="T15" fmla="*/ 30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30 h 30"/>
                  <a:gd name="T22" fmla="*/ 25 w 29"/>
                  <a:gd name="T23" fmla="*/ 26 h 30"/>
                  <a:gd name="T24" fmla="*/ 28 w 29"/>
                  <a:gd name="T25" fmla="*/ 22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6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6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2"/>
                    </a:lnTo>
                    <a:lnTo>
                      <a:pt x="4" y="26"/>
                    </a:lnTo>
                    <a:lnTo>
                      <a:pt x="9" y="30"/>
                    </a:lnTo>
                    <a:lnTo>
                      <a:pt x="15" y="30"/>
                    </a:lnTo>
                    <a:lnTo>
                      <a:pt x="20" y="30"/>
                    </a:lnTo>
                    <a:lnTo>
                      <a:pt x="25" y="26"/>
                    </a:lnTo>
                    <a:lnTo>
                      <a:pt x="28" y="22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6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90" name="Freeform 83"/>
              <p:cNvSpPr>
                <a:spLocks/>
              </p:cNvSpPr>
              <p:nvPr/>
            </p:nvSpPr>
            <p:spPr bwMode="auto">
              <a:xfrm>
                <a:off x="730" y="2958"/>
                <a:ext cx="29" cy="29"/>
              </a:xfrm>
              <a:custGeom>
                <a:avLst/>
                <a:gdLst>
                  <a:gd name="T0" fmla="*/ 14 w 29"/>
                  <a:gd name="T1" fmla="*/ 0 h 29"/>
                  <a:gd name="T2" fmla="*/ 9 w 29"/>
                  <a:gd name="T3" fmla="*/ 0 h 29"/>
                  <a:gd name="T4" fmla="*/ 4 w 29"/>
                  <a:gd name="T5" fmla="*/ 4 h 29"/>
                  <a:gd name="T6" fmla="*/ 1 w 29"/>
                  <a:gd name="T7" fmla="*/ 8 h 29"/>
                  <a:gd name="T8" fmla="*/ 0 w 29"/>
                  <a:gd name="T9" fmla="*/ 14 h 29"/>
                  <a:gd name="T10" fmla="*/ 1 w 29"/>
                  <a:gd name="T11" fmla="*/ 20 h 29"/>
                  <a:gd name="T12" fmla="*/ 4 w 29"/>
                  <a:gd name="T13" fmla="*/ 24 h 29"/>
                  <a:gd name="T14" fmla="*/ 9 w 29"/>
                  <a:gd name="T15" fmla="*/ 28 h 29"/>
                  <a:gd name="T16" fmla="*/ 14 w 29"/>
                  <a:gd name="T17" fmla="*/ 29 h 29"/>
                  <a:gd name="T18" fmla="*/ 14 w 29"/>
                  <a:gd name="T19" fmla="*/ 29 h 29"/>
                  <a:gd name="T20" fmla="*/ 20 w 29"/>
                  <a:gd name="T21" fmla="*/ 28 h 29"/>
                  <a:gd name="T22" fmla="*/ 25 w 29"/>
                  <a:gd name="T23" fmla="*/ 24 h 29"/>
                  <a:gd name="T24" fmla="*/ 28 w 29"/>
                  <a:gd name="T25" fmla="*/ 20 h 29"/>
                  <a:gd name="T26" fmla="*/ 29 w 29"/>
                  <a:gd name="T27" fmla="*/ 14 h 29"/>
                  <a:gd name="T28" fmla="*/ 28 w 29"/>
                  <a:gd name="T29" fmla="*/ 8 h 29"/>
                  <a:gd name="T30" fmla="*/ 25 w 29"/>
                  <a:gd name="T31" fmla="*/ 4 h 29"/>
                  <a:gd name="T32" fmla="*/ 20 w 29"/>
                  <a:gd name="T33" fmla="*/ 0 h 29"/>
                  <a:gd name="T34" fmla="*/ 14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4" y="0"/>
                    </a:moveTo>
                    <a:lnTo>
                      <a:pt x="9" y="0"/>
                    </a:lnTo>
                    <a:lnTo>
                      <a:pt x="4" y="4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9" y="28"/>
                    </a:lnTo>
                    <a:lnTo>
                      <a:pt x="14" y="29"/>
                    </a:lnTo>
                    <a:lnTo>
                      <a:pt x="20" y="28"/>
                    </a:lnTo>
                    <a:lnTo>
                      <a:pt x="25" y="24"/>
                    </a:lnTo>
                    <a:lnTo>
                      <a:pt x="28" y="20"/>
                    </a:lnTo>
                    <a:lnTo>
                      <a:pt x="29" y="14"/>
                    </a:lnTo>
                    <a:lnTo>
                      <a:pt x="28" y="8"/>
                    </a:lnTo>
                    <a:lnTo>
                      <a:pt x="25" y="4"/>
                    </a:lnTo>
                    <a:lnTo>
                      <a:pt x="2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91" name="Freeform 84"/>
              <p:cNvSpPr>
                <a:spLocks/>
              </p:cNvSpPr>
              <p:nvPr/>
            </p:nvSpPr>
            <p:spPr bwMode="auto">
              <a:xfrm>
                <a:off x="788" y="2958"/>
                <a:ext cx="29" cy="29"/>
              </a:xfrm>
              <a:custGeom>
                <a:avLst/>
                <a:gdLst>
                  <a:gd name="T0" fmla="*/ 15 w 29"/>
                  <a:gd name="T1" fmla="*/ 0 h 29"/>
                  <a:gd name="T2" fmla="*/ 9 w 29"/>
                  <a:gd name="T3" fmla="*/ 0 h 29"/>
                  <a:gd name="T4" fmla="*/ 4 w 29"/>
                  <a:gd name="T5" fmla="*/ 4 h 29"/>
                  <a:gd name="T6" fmla="*/ 1 w 29"/>
                  <a:gd name="T7" fmla="*/ 8 h 29"/>
                  <a:gd name="T8" fmla="*/ 0 w 29"/>
                  <a:gd name="T9" fmla="*/ 14 h 29"/>
                  <a:gd name="T10" fmla="*/ 1 w 29"/>
                  <a:gd name="T11" fmla="*/ 20 h 29"/>
                  <a:gd name="T12" fmla="*/ 4 w 29"/>
                  <a:gd name="T13" fmla="*/ 24 h 29"/>
                  <a:gd name="T14" fmla="*/ 9 w 29"/>
                  <a:gd name="T15" fmla="*/ 28 h 29"/>
                  <a:gd name="T16" fmla="*/ 15 w 29"/>
                  <a:gd name="T17" fmla="*/ 29 h 29"/>
                  <a:gd name="T18" fmla="*/ 15 w 29"/>
                  <a:gd name="T19" fmla="*/ 29 h 29"/>
                  <a:gd name="T20" fmla="*/ 20 w 29"/>
                  <a:gd name="T21" fmla="*/ 28 h 29"/>
                  <a:gd name="T22" fmla="*/ 25 w 29"/>
                  <a:gd name="T23" fmla="*/ 24 h 29"/>
                  <a:gd name="T24" fmla="*/ 28 w 29"/>
                  <a:gd name="T25" fmla="*/ 20 h 29"/>
                  <a:gd name="T26" fmla="*/ 29 w 29"/>
                  <a:gd name="T27" fmla="*/ 14 h 29"/>
                  <a:gd name="T28" fmla="*/ 28 w 29"/>
                  <a:gd name="T29" fmla="*/ 8 h 29"/>
                  <a:gd name="T30" fmla="*/ 25 w 29"/>
                  <a:gd name="T31" fmla="*/ 4 h 29"/>
                  <a:gd name="T32" fmla="*/ 20 w 29"/>
                  <a:gd name="T33" fmla="*/ 0 h 29"/>
                  <a:gd name="T34" fmla="*/ 15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5" y="0"/>
                    </a:moveTo>
                    <a:lnTo>
                      <a:pt x="9" y="0"/>
                    </a:lnTo>
                    <a:lnTo>
                      <a:pt x="4" y="4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9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5" y="24"/>
                    </a:lnTo>
                    <a:lnTo>
                      <a:pt x="28" y="20"/>
                    </a:lnTo>
                    <a:lnTo>
                      <a:pt x="29" y="14"/>
                    </a:lnTo>
                    <a:lnTo>
                      <a:pt x="28" y="8"/>
                    </a:lnTo>
                    <a:lnTo>
                      <a:pt x="25" y="4"/>
                    </a:lnTo>
                    <a:lnTo>
                      <a:pt x="20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92" name="Freeform 85"/>
              <p:cNvSpPr>
                <a:spLocks/>
              </p:cNvSpPr>
              <p:nvPr/>
            </p:nvSpPr>
            <p:spPr bwMode="auto">
              <a:xfrm>
                <a:off x="847" y="2958"/>
                <a:ext cx="29" cy="29"/>
              </a:xfrm>
              <a:custGeom>
                <a:avLst/>
                <a:gdLst>
                  <a:gd name="T0" fmla="*/ 14 w 29"/>
                  <a:gd name="T1" fmla="*/ 0 h 29"/>
                  <a:gd name="T2" fmla="*/ 9 w 29"/>
                  <a:gd name="T3" fmla="*/ 1 h 29"/>
                  <a:gd name="T4" fmla="*/ 4 w 29"/>
                  <a:gd name="T5" fmla="*/ 4 h 29"/>
                  <a:gd name="T6" fmla="*/ 1 w 29"/>
                  <a:gd name="T7" fmla="*/ 8 h 29"/>
                  <a:gd name="T8" fmla="*/ 0 w 29"/>
                  <a:gd name="T9" fmla="*/ 14 h 29"/>
                  <a:gd name="T10" fmla="*/ 1 w 29"/>
                  <a:gd name="T11" fmla="*/ 20 h 29"/>
                  <a:gd name="T12" fmla="*/ 4 w 29"/>
                  <a:gd name="T13" fmla="*/ 24 h 29"/>
                  <a:gd name="T14" fmla="*/ 9 w 29"/>
                  <a:gd name="T15" fmla="*/ 28 h 29"/>
                  <a:gd name="T16" fmla="*/ 14 w 29"/>
                  <a:gd name="T17" fmla="*/ 29 h 29"/>
                  <a:gd name="T18" fmla="*/ 14 w 29"/>
                  <a:gd name="T19" fmla="*/ 29 h 29"/>
                  <a:gd name="T20" fmla="*/ 20 w 29"/>
                  <a:gd name="T21" fmla="*/ 28 h 29"/>
                  <a:gd name="T22" fmla="*/ 25 w 29"/>
                  <a:gd name="T23" fmla="*/ 24 h 29"/>
                  <a:gd name="T24" fmla="*/ 28 w 29"/>
                  <a:gd name="T25" fmla="*/ 20 h 29"/>
                  <a:gd name="T26" fmla="*/ 29 w 29"/>
                  <a:gd name="T27" fmla="*/ 14 h 29"/>
                  <a:gd name="T28" fmla="*/ 28 w 29"/>
                  <a:gd name="T29" fmla="*/ 8 h 29"/>
                  <a:gd name="T30" fmla="*/ 25 w 29"/>
                  <a:gd name="T31" fmla="*/ 4 h 29"/>
                  <a:gd name="T32" fmla="*/ 20 w 29"/>
                  <a:gd name="T33" fmla="*/ 1 h 29"/>
                  <a:gd name="T34" fmla="*/ 14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4" y="0"/>
                    </a:moveTo>
                    <a:lnTo>
                      <a:pt x="9" y="1"/>
                    </a:lnTo>
                    <a:lnTo>
                      <a:pt x="4" y="4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9" y="28"/>
                    </a:lnTo>
                    <a:lnTo>
                      <a:pt x="14" y="29"/>
                    </a:lnTo>
                    <a:lnTo>
                      <a:pt x="20" y="28"/>
                    </a:lnTo>
                    <a:lnTo>
                      <a:pt x="25" y="24"/>
                    </a:lnTo>
                    <a:lnTo>
                      <a:pt x="28" y="20"/>
                    </a:lnTo>
                    <a:lnTo>
                      <a:pt x="29" y="14"/>
                    </a:lnTo>
                    <a:lnTo>
                      <a:pt x="28" y="8"/>
                    </a:lnTo>
                    <a:lnTo>
                      <a:pt x="25" y="4"/>
                    </a:lnTo>
                    <a:lnTo>
                      <a:pt x="20" y="1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93" name="Freeform 86"/>
              <p:cNvSpPr>
                <a:spLocks/>
              </p:cNvSpPr>
              <p:nvPr/>
            </p:nvSpPr>
            <p:spPr bwMode="auto">
              <a:xfrm>
                <a:off x="905" y="2958"/>
                <a:ext cx="30" cy="29"/>
              </a:xfrm>
              <a:custGeom>
                <a:avLst/>
                <a:gdLst>
                  <a:gd name="T0" fmla="*/ 15 w 30"/>
                  <a:gd name="T1" fmla="*/ 0 h 29"/>
                  <a:gd name="T2" fmla="*/ 10 w 30"/>
                  <a:gd name="T3" fmla="*/ 1 h 29"/>
                  <a:gd name="T4" fmla="*/ 4 w 30"/>
                  <a:gd name="T5" fmla="*/ 4 h 29"/>
                  <a:gd name="T6" fmla="*/ 2 w 30"/>
                  <a:gd name="T7" fmla="*/ 9 h 29"/>
                  <a:gd name="T8" fmla="*/ 0 w 30"/>
                  <a:gd name="T9" fmla="*/ 14 h 29"/>
                  <a:gd name="T10" fmla="*/ 2 w 30"/>
                  <a:gd name="T11" fmla="*/ 20 h 29"/>
                  <a:gd name="T12" fmla="*/ 4 w 30"/>
                  <a:gd name="T13" fmla="*/ 25 h 29"/>
                  <a:gd name="T14" fmla="*/ 10 w 30"/>
                  <a:gd name="T15" fmla="*/ 28 h 29"/>
                  <a:gd name="T16" fmla="*/ 15 w 30"/>
                  <a:gd name="T17" fmla="*/ 29 h 29"/>
                  <a:gd name="T18" fmla="*/ 15 w 30"/>
                  <a:gd name="T19" fmla="*/ 29 h 29"/>
                  <a:gd name="T20" fmla="*/ 20 w 30"/>
                  <a:gd name="T21" fmla="*/ 28 h 29"/>
                  <a:gd name="T22" fmla="*/ 26 w 30"/>
                  <a:gd name="T23" fmla="*/ 25 h 29"/>
                  <a:gd name="T24" fmla="*/ 28 w 30"/>
                  <a:gd name="T25" fmla="*/ 20 h 29"/>
                  <a:gd name="T26" fmla="*/ 30 w 30"/>
                  <a:gd name="T27" fmla="*/ 14 h 29"/>
                  <a:gd name="T28" fmla="*/ 28 w 30"/>
                  <a:gd name="T29" fmla="*/ 9 h 29"/>
                  <a:gd name="T30" fmla="*/ 26 w 30"/>
                  <a:gd name="T31" fmla="*/ 4 h 29"/>
                  <a:gd name="T32" fmla="*/ 20 w 30"/>
                  <a:gd name="T33" fmla="*/ 1 h 29"/>
                  <a:gd name="T34" fmla="*/ 15 w 30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29"/>
                  <a:gd name="T56" fmla="*/ 30 w 30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29">
                    <a:moveTo>
                      <a:pt x="15" y="0"/>
                    </a:moveTo>
                    <a:lnTo>
                      <a:pt x="10" y="1"/>
                    </a:lnTo>
                    <a:lnTo>
                      <a:pt x="4" y="4"/>
                    </a:lnTo>
                    <a:lnTo>
                      <a:pt x="2" y="9"/>
                    </a:lnTo>
                    <a:lnTo>
                      <a:pt x="0" y="14"/>
                    </a:lnTo>
                    <a:lnTo>
                      <a:pt x="2" y="20"/>
                    </a:lnTo>
                    <a:lnTo>
                      <a:pt x="4" y="25"/>
                    </a:lnTo>
                    <a:lnTo>
                      <a:pt x="10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6" y="25"/>
                    </a:lnTo>
                    <a:lnTo>
                      <a:pt x="28" y="20"/>
                    </a:lnTo>
                    <a:lnTo>
                      <a:pt x="30" y="14"/>
                    </a:lnTo>
                    <a:lnTo>
                      <a:pt x="28" y="9"/>
                    </a:lnTo>
                    <a:lnTo>
                      <a:pt x="26" y="4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94" name="Freeform 87"/>
              <p:cNvSpPr>
                <a:spLocks/>
              </p:cNvSpPr>
              <p:nvPr/>
            </p:nvSpPr>
            <p:spPr bwMode="auto">
              <a:xfrm>
                <a:off x="964" y="2958"/>
                <a:ext cx="29" cy="29"/>
              </a:xfrm>
              <a:custGeom>
                <a:avLst/>
                <a:gdLst>
                  <a:gd name="T0" fmla="*/ 14 w 29"/>
                  <a:gd name="T1" fmla="*/ 0 h 29"/>
                  <a:gd name="T2" fmla="*/ 9 w 29"/>
                  <a:gd name="T3" fmla="*/ 1 h 29"/>
                  <a:gd name="T4" fmla="*/ 4 w 29"/>
                  <a:gd name="T5" fmla="*/ 4 h 29"/>
                  <a:gd name="T6" fmla="*/ 1 w 29"/>
                  <a:gd name="T7" fmla="*/ 9 h 29"/>
                  <a:gd name="T8" fmla="*/ 0 w 29"/>
                  <a:gd name="T9" fmla="*/ 14 h 29"/>
                  <a:gd name="T10" fmla="*/ 1 w 29"/>
                  <a:gd name="T11" fmla="*/ 20 h 29"/>
                  <a:gd name="T12" fmla="*/ 4 w 29"/>
                  <a:gd name="T13" fmla="*/ 25 h 29"/>
                  <a:gd name="T14" fmla="*/ 9 w 29"/>
                  <a:gd name="T15" fmla="*/ 28 h 29"/>
                  <a:gd name="T16" fmla="*/ 14 w 29"/>
                  <a:gd name="T17" fmla="*/ 29 h 29"/>
                  <a:gd name="T18" fmla="*/ 14 w 29"/>
                  <a:gd name="T19" fmla="*/ 29 h 29"/>
                  <a:gd name="T20" fmla="*/ 20 w 29"/>
                  <a:gd name="T21" fmla="*/ 28 h 29"/>
                  <a:gd name="T22" fmla="*/ 25 w 29"/>
                  <a:gd name="T23" fmla="*/ 25 h 29"/>
                  <a:gd name="T24" fmla="*/ 28 w 29"/>
                  <a:gd name="T25" fmla="*/ 20 h 29"/>
                  <a:gd name="T26" fmla="*/ 29 w 29"/>
                  <a:gd name="T27" fmla="*/ 14 h 29"/>
                  <a:gd name="T28" fmla="*/ 28 w 29"/>
                  <a:gd name="T29" fmla="*/ 9 h 29"/>
                  <a:gd name="T30" fmla="*/ 25 w 29"/>
                  <a:gd name="T31" fmla="*/ 4 h 29"/>
                  <a:gd name="T32" fmla="*/ 20 w 29"/>
                  <a:gd name="T33" fmla="*/ 1 h 29"/>
                  <a:gd name="T34" fmla="*/ 14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4" y="0"/>
                    </a:move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5"/>
                    </a:lnTo>
                    <a:lnTo>
                      <a:pt x="9" y="28"/>
                    </a:lnTo>
                    <a:lnTo>
                      <a:pt x="14" y="29"/>
                    </a:lnTo>
                    <a:lnTo>
                      <a:pt x="20" y="28"/>
                    </a:lnTo>
                    <a:lnTo>
                      <a:pt x="25" y="25"/>
                    </a:lnTo>
                    <a:lnTo>
                      <a:pt x="28" y="20"/>
                    </a:lnTo>
                    <a:lnTo>
                      <a:pt x="29" y="14"/>
                    </a:lnTo>
                    <a:lnTo>
                      <a:pt x="28" y="9"/>
                    </a:lnTo>
                    <a:lnTo>
                      <a:pt x="25" y="4"/>
                    </a:lnTo>
                    <a:lnTo>
                      <a:pt x="20" y="1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95" name="Freeform 88"/>
              <p:cNvSpPr>
                <a:spLocks/>
              </p:cNvSpPr>
              <p:nvPr/>
            </p:nvSpPr>
            <p:spPr bwMode="auto">
              <a:xfrm>
                <a:off x="1022" y="2958"/>
                <a:ext cx="30" cy="29"/>
              </a:xfrm>
              <a:custGeom>
                <a:avLst/>
                <a:gdLst>
                  <a:gd name="T0" fmla="*/ 15 w 30"/>
                  <a:gd name="T1" fmla="*/ 0 h 29"/>
                  <a:gd name="T2" fmla="*/ 10 w 30"/>
                  <a:gd name="T3" fmla="*/ 1 h 29"/>
                  <a:gd name="T4" fmla="*/ 4 w 30"/>
                  <a:gd name="T5" fmla="*/ 4 h 29"/>
                  <a:gd name="T6" fmla="*/ 2 w 30"/>
                  <a:gd name="T7" fmla="*/ 9 h 29"/>
                  <a:gd name="T8" fmla="*/ 0 w 30"/>
                  <a:gd name="T9" fmla="*/ 14 h 29"/>
                  <a:gd name="T10" fmla="*/ 2 w 30"/>
                  <a:gd name="T11" fmla="*/ 20 h 29"/>
                  <a:gd name="T12" fmla="*/ 4 w 30"/>
                  <a:gd name="T13" fmla="*/ 25 h 29"/>
                  <a:gd name="T14" fmla="*/ 10 w 30"/>
                  <a:gd name="T15" fmla="*/ 28 h 29"/>
                  <a:gd name="T16" fmla="*/ 15 w 30"/>
                  <a:gd name="T17" fmla="*/ 29 h 29"/>
                  <a:gd name="T18" fmla="*/ 15 w 30"/>
                  <a:gd name="T19" fmla="*/ 29 h 29"/>
                  <a:gd name="T20" fmla="*/ 20 w 30"/>
                  <a:gd name="T21" fmla="*/ 28 h 29"/>
                  <a:gd name="T22" fmla="*/ 26 w 30"/>
                  <a:gd name="T23" fmla="*/ 25 h 29"/>
                  <a:gd name="T24" fmla="*/ 28 w 30"/>
                  <a:gd name="T25" fmla="*/ 20 h 29"/>
                  <a:gd name="T26" fmla="*/ 30 w 30"/>
                  <a:gd name="T27" fmla="*/ 14 h 29"/>
                  <a:gd name="T28" fmla="*/ 28 w 30"/>
                  <a:gd name="T29" fmla="*/ 9 h 29"/>
                  <a:gd name="T30" fmla="*/ 26 w 30"/>
                  <a:gd name="T31" fmla="*/ 4 h 29"/>
                  <a:gd name="T32" fmla="*/ 20 w 30"/>
                  <a:gd name="T33" fmla="*/ 1 h 29"/>
                  <a:gd name="T34" fmla="*/ 15 w 30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29"/>
                  <a:gd name="T56" fmla="*/ 30 w 30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29">
                    <a:moveTo>
                      <a:pt x="15" y="0"/>
                    </a:moveTo>
                    <a:lnTo>
                      <a:pt x="10" y="1"/>
                    </a:lnTo>
                    <a:lnTo>
                      <a:pt x="4" y="4"/>
                    </a:lnTo>
                    <a:lnTo>
                      <a:pt x="2" y="9"/>
                    </a:lnTo>
                    <a:lnTo>
                      <a:pt x="0" y="14"/>
                    </a:lnTo>
                    <a:lnTo>
                      <a:pt x="2" y="20"/>
                    </a:lnTo>
                    <a:lnTo>
                      <a:pt x="4" y="25"/>
                    </a:lnTo>
                    <a:lnTo>
                      <a:pt x="10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6" y="25"/>
                    </a:lnTo>
                    <a:lnTo>
                      <a:pt x="28" y="20"/>
                    </a:lnTo>
                    <a:lnTo>
                      <a:pt x="30" y="14"/>
                    </a:lnTo>
                    <a:lnTo>
                      <a:pt x="28" y="9"/>
                    </a:lnTo>
                    <a:lnTo>
                      <a:pt x="26" y="4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96" name="Freeform 89"/>
              <p:cNvSpPr>
                <a:spLocks/>
              </p:cNvSpPr>
              <p:nvPr/>
            </p:nvSpPr>
            <p:spPr bwMode="auto">
              <a:xfrm>
                <a:off x="1081" y="2958"/>
                <a:ext cx="29" cy="29"/>
              </a:xfrm>
              <a:custGeom>
                <a:avLst/>
                <a:gdLst>
                  <a:gd name="T0" fmla="*/ 15 w 29"/>
                  <a:gd name="T1" fmla="*/ 0 h 29"/>
                  <a:gd name="T2" fmla="*/ 9 w 29"/>
                  <a:gd name="T3" fmla="*/ 1 h 29"/>
                  <a:gd name="T4" fmla="*/ 4 w 29"/>
                  <a:gd name="T5" fmla="*/ 4 h 29"/>
                  <a:gd name="T6" fmla="*/ 1 w 29"/>
                  <a:gd name="T7" fmla="*/ 9 h 29"/>
                  <a:gd name="T8" fmla="*/ 0 w 29"/>
                  <a:gd name="T9" fmla="*/ 14 h 29"/>
                  <a:gd name="T10" fmla="*/ 1 w 29"/>
                  <a:gd name="T11" fmla="*/ 20 h 29"/>
                  <a:gd name="T12" fmla="*/ 4 w 29"/>
                  <a:gd name="T13" fmla="*/ 25 h 29"/>
                  <a:gd name="T14" fmla="*/ 9 w 29"/>
                  <a:gd name="T15" fmla="*/ 28 h 29"/>
                  <a:gd name="T16" fmla="*/ 15 w 29"/>
                  <a:gd name="T17" fmla="*/ 29 h 29"/>
                  <a:gd name="T18" fmla="*/ 15 w 29"/>
                  <a:gd name="T19" fmla="*/ 29 h 29"/>
                  <a:gd name="T20" fmla="*/ 20 w 29"/>
                  <a:gd name="T21" fmla="*/ 28 h 29"/>
                  <a:gd name="T22" fmla="*/ 25 w 29"/>
                  <a:gd name="T23" fmla="*/ 25 h 29"/>
                  <a:gd name="T24" fmla="*/ 28 w 29"/>
                  <a:gd name="T25" fmla="*/ 20 h 29"/>
                  <a:gd name="T26" fmla="*/ 29 w 29"/>
                  <a:gd name="T27" fmla="*/ 14 h 29"/>
                  <a:gd name="T28" fmla="*/ 28 w 29"/>
                  <a:gd name="T29" fmla="*/ 9 h 29"/>
                  <a:gd name="T30" fmla="*/ 25 w 29"/>
                  <a:gd name="T31" fmla="*/ 4 h 29"/>
                  <a:gd name="T32" fmla="*/ 20 w 29"/>
                  <a:gd name="T33" fmla="*/ 1 h 29"/>
                  <a:gd name="T34" fmla="*/ 15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5" y="0"/>
                    </a:move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5"/>
                    </a:lnTo>
                    <a:lnTo>
                      <a:pt x="9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5" y="25"/>
                    </a:lnTo>
                    <a:lnTo>
                      <a:pt x="28" y="20"/>
                    </a:lnTo>
                    <a:lnTo>
                      <a:pt x="29" y="14"/>
                    </a:lnTo>
                    <a:lnTo>
                      <a:pt x="28" y="9"/>
                    </a:lnTo>
                    <a:lnTo>
                      <a:pt x="25" y="4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97" name="Freeform 90"/>
              <p:cNvSpPr>
                <a:spLocks/>
              </p:cNvSpPr>
              <p:nvPr/>
            </p:nvSpPr>
            <p:spPr bwMode="auto">
              <a:xfrm>
                <a:off x="1140" y="2958"/>
                <a:ext cx="29" cy="29"/>
              </a:xfrm>
              <a:custGeom>
                <a:avLst/>
                <a:gdLst>
                  <a:gd name="T0" fmla="*/ 14 w 29"/>
                  <a:gd name="T1" fmla="*/ 0 h 29"/>
                  <a:gd name="T2" fmla="*/ 9 w 29"/>
                  <a:gd name="T3" fmla="*/ 1 h 29"/>
                  <a:gd name="T4" fmla="*/ 4 w 29"/>
                  <a:gd name="T5" fmla="*/ 4 h 29"/>
                  <a:gd name="T6" fmla="*/ 1 w 29"/>
                  <a:gd name="T7" fmla="*/ 9 h 29"/>
                  <a:gd name="T8" fmla="*/ 0 w 29"/>
                  <a:gd name="T9" fmla="*/ 14 h 29"/>
                  <a:gd name="T10" fmla="*/ 1 w 29"/>
                  <a:gd name="T11" fmla="*/ 20 h 29"/>
                  <a:gd name="T12" fmla="*/ 4 w 29"/>
                  <a:gd name="T13" fmla="*/ 25 h 29"/>
                  <a:gd name="T14" fmla="*/ 9 w 29"/>
                  <a:gd name="T15" fmla="*/ 28 h 29"/>
                  <a:gd name="T16" fmla="*/ 14 w 29"/>
                  <a:gd name="T17" fmla="*/ 29 h 29"/>
                  <a:gd name="T18" fmla="*/ 14 w 29"/>
                  <a:gd name="T19" fmla="*/ 29 h 29"/>
                  <a:gd name="T20" fmla="*/ 20 w 29"/>
                  <a:gd name="T21" fmla="*/ 28 h 29"/>
                  <a:gd name="T22" fmla="*/ 25 w 29"/>
                  <a:gd name="T23" fmla="*/ 25 h 29"/>
                  <a:gd name="T24" fmla="*/ 28 w 29"/>
                  <a:gd name="T25" fmla="*/ 20 h 29"/>
                  <a:gd name="T26" fmla="*/ 29 w 29"/>
                  <a:gd name="T27" fmla="*/ 14 h 29"/>
                  <a:gd name="T28" fmla="*/ 28 w 29"/>
                  <a:gd name="T29" fmla="*/ 9 h 29"/>
                  <a:gd name="T30" fmla="*/ 25 w 29"/>
                  <a:gd name="T31" fmla="*/ 4 h 29"/>
                  <a:gd name="T32" fmla="*/ 20 w 29"/>
                  <a:gd name="T33" fmla="*/ 1 h 29"/>
                  <a:gd name="T34" fmla="*/ 14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4" y="0"/>
                    </a:move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5"/>
                    </a:lnTo>
                    <a:lnTo>
                      <a:pt x="9" y="28"/>
                    </a:lnTo>
                    <a:lnTo>
                      <a:pt x="14" y="29"/>
                    </a:lnTo>
                    <a:lnTo>
                      <a:pt x="20" y="28"/>
                    </a:lnTo>
                    <a:lnTo>
                      <a:pt x="25" y="25"/>
                    </a:lnTo>
                    <a:lnTo>
                      <a:pt x="28" y="20"/>
                    </a:lnTo>
                    <a:lnTo>
                      <a:pt x="29" y="14"/>
                    </a:lnTo>
                    <a:lnTo>
                      <a:pt x="28" y="9"/>
                    </a:lnTo>
                    <a:lnTo>
                      <a:pt x="25" y="4"/>
                    </a:lnTo>
                    <a:lnTo>
                      <a:pt x="20" y="1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98" name="Freeform 91"/>
              <p:cNvSpPr>
                <a:spLocks/>
              </p:cNvSpPr>
              <p:nvPr/>
            </p:nvSpPr>
            <p:spPr bwMode="auto">
              <a:xfrm>
                <a:off x="1198" y="2958"/>
                <a:ext cx="29" cy="29"/>
              </a:xfrm>
              <a:custGeom>
                <a:avLst/>
                <a:gdLst>
                  <a:gd name="T0" fmla="*/ 15 w 29"/>
                  <a:gd name="T1" fmla="*/ 0 h 29"/>
                  <a:gd name="T2" fmla="*/ 9 w 29"/>
                  <a:gd name="T3" fmla="*/ 1 h 29"/>
                  <a:gd name="T4" fmla="*/ 4 w 29"/>
                  <a:gd name="T5" fmla="*/ 4 h 29"/>
                  <a:gd name="T6" fmla="*/ 1 w 29"/>
                  <a:gd name="T7" fmla="*/ 9 h 29"/>
                  <a:gd name="T8" fmla="*/ 0 w 29"/>
                  <a:gd name="T9" fmla="*/ 14 h 29"/>
                  <a:gd name="T10" fmla="*/ 1 w 29"/>
                  <a:gd name="T11" fmla="*/ 20 h 29"/>
                  <a:gd name="T12" fmla="*/ 4 w 29"/>
                  <a:gd name="T13" fmla="*/ 25 h 29"/>
                  <a:gd name="T14" fmla="*/ 9 w 29"/>
                  <a:gd name="T15" fmla="*/ 28 h 29"/>
                  <a:gd name="T16" fmla="*/ 15 w 29"/>
                  <a:gd name="T17" fmla="*/ 29 h 29"/>
                  <a:gd name="T18" fmla="*/ 15 w 29"/>
                  <a:gd name="T19" fmla="*/ 29 h 29"/>
                  <a:gd name="T20" fmla="*/ 20 w 29"/>
                  <a:gd name="T21" fmla="*/ 28 h 29"/>
                  <a:gd name="T22" fmla="*/ 25 w 29"/>
                  <a:gd name="T23" fmla="*/ 25 h 29"/>
                  <a:gd name="T24" fmla="*/ 28 w 29"/>
                  <a:gd name="T25" fmla="*/ 20 h 29"/>
                  <a:gd name="T26" fmla="*/ 29 w 29"/>
                  <a:gd name="T27" fmla="*/ 14 h 29"/>
                  <a:gd name="T28" fmla="*/ 28 w 29"/>
                  <a:gd name="T29" fmla="*/ 9 h 29"/>
                  <a:gd name="T30" fmla="*/ 25 w 29"/>
                  <a:gd name="T31" fmla="*/ 4 h 29"/>
                  <a:gd name="T32" fmla="*/ 20 w 29"/>
                  <a:gd name="T33" fmla="*/ 1 h 29"/>
                  <a:gd name="T34" fmla="*/ 15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5" y="0"/>
                    </a:move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5"/>
                    </a:lnTo>
                    <a:lnTo>
                      <a:pt x="9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5" y="25"/>
                    </a:lnTo>
                    <a:lnTo>
                      <a:pt x="28" y="20"/>
                    </a:lnTo>
                    <a:lnTo>
                      <a:pt x="29" y="14"/>
                    </a:lnTo>
                    <a:lnTo>
                      <a:pt x="28" y="9"/>
                    </a:lnTo>
                    <a:lnTo>
                      <a:pt x="25" y="4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99" name="Freeform 92"/>
              <p:cNvSpPr>
                <a:spLocks/>
              </p:cNvSpPr>
              <p:nvPr/>
            </p:nvSpPr>
            <p:spPr bwMode="auto">
              <a:xfrm>
                <a:off x="1257" y="2958"/>
                <a:ext cx="29" cy="29"/>
              </a:xfrm>
              <a:custGeom>
                <a:avLst/>
                <a:gdLst>
                  <a:gd name="T0" fmla="*/ 14 w 29"/>
                  <a:gd name="T1" fmla="*/ 0 h 29"/>
                  <a:gd name="T2" fmla="*/ 9 w 29"/>
                  <a:gd name="T3" fmla="*/ 1 h 29"/>
                  <a:gd name="T4" fmla="*/ 4 w 29"/>
                  <a:gd name="T5" fmla="*/ 5 h 29"/>
                  <a:gd name="T6" fmla="*/ 1 w 29"/>
                  <a:gd name="T7" fmla="*/ 9 h 29"/>
                  <a:gd name="T8" fmla="*/ 0 w 29"/>
                  <a:gd name="T9" fmla="*/ 14 h 29"/>
                  <a:gd name="T10" fmla="*/ 1 w 29"/>
                  <a:gd name="T11" fmla="*/ 21 h 29"/>
                  <a:gd name="T12" fmla="*/ 4 w 29"/>
                  <a:gd name="T13" fmla="*/ 25 h 29"/>
                  <a:gd name="T14" fmla="*/ 9 w 29"/>
                  <a:gd name="T15" fmla="*/ 28 h 29"/>
                  <a:gd name="T16" fmla="*/ 14 w 29"/>
                  <a:gd name="T17" fmla="*/ 29 h 29"/>
                  <a:gd name="T18" fmla="*/ 14 w 29"/>
                  <a:gd name="T19" fmla="*/ 29 h 29"/>
                  <a:gd name="T20" fmla="*/ 20 w 29"/>
                  <a:gd name="T21" fmla="*/ 28 h 29"/>
                  <a:gd name="T22" fmla="*/ 25 w 29"/>
                  <a:gd name="T23" fmla="*/ 25 h 29"/>
                  <a:gd name="T24" fmla="*/ 28 w 29"/>
                  <a:gd name="T25" fmla="*/ 21 h 29"/>
                  <a:gd name="T26" fmla="*/ 29 w 29"/>
                  <a:gd name="T27" fmla="*/ 14 h 29"/>
                  <a:gd name="T28" fmla="*/ 28 w 29"/>
                  <a:gd name="T29" fmla="*/ 9 h 29"/>
                  <a:gd name="T30" fmla="*/ 25 w 29"/>
                  <a:gd name="T31" fmla="*/ 5 h 29"/>
                  <a:gd name="T32" fmla="*/ 20 w 29"/>
                  <a:gd name="T33" fmla="*/ 1 h 29"/>
                  <a:gd name="T34" fmla="*/ 14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4" y="0"/>
                    </a:moveTo>
                    <a:lnTo>
                      <a:pt x="9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4"/>
                    </a:lnTo>
                    <a:lnTo>
                      <a:pt x="1" y="21"/>
                    </a:lnTo>
                    <a:lnTo>
                      <a:pt x="4" y="25"/>
                    </a:lnTo>
                    <a:lnTo>
                      <a:pt x="9" y="28"/>
                    </a:lnTo>
                    <a:lnTo>
                      <a:pt x="14" y="29"/>
                    </a:lnTo>
                    <a:lnTo>
                      <a:pt x="20" y="28"/>
                    </a:lnTo>
                    <a:lnTo>
                      <a:pt x="25" y="25"/>
                    </a:lnTo>
                    <a:lnTo>
                      <a:pt x="28" y="21"/>
                    </a:lnTo>
                    <a:lnTo>
                      <a:pt x="29" y="14"/>
                    </a:lnTo>
                    <a:lnTo>
                      <a:pt x="28" y="9"/>
                    </a:lnTo>
                    <a:lnTo>
                      <a:pt x="25" y="5"/>
                    </a:lnTo>
                    <a:lnTo>
                      <a:pt x="20" y="1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00" name="Freeform 93"/>
              <p:cNvSpPr>
                <a:spLocks/>
              </p:cNvSpPr>
              <p:nvPr/>
            </p:nvSpPr>
            <p:spPr bwMode="auto">
              <a:xfrm>
                <a:off x="1315" y="2958"/>
                <a:ext cx="30" cy="29"/>
              </a:xfrm>
              <a:custGeom>
                <a:avLst/>
                <a:gdLst>
                  <a:gd name="T0" fmla="*/ 15 w 30"/>
                  <a:gd name="T1" fmla="*/ 0 h 29"/>
                  <a:gd name="T2" fmla="*/ 10 w 30"/>
                  <a:gd name="T3" fmla="*/ 1 h 29"/>
                  <a:gd name="T4" fmla="*/ 4 w 30"/>
                  <a:gd name="T5" fmla="*/ 5 h 29"/>
                  <a:gd name="T6" fmla="*/ 2 w 30"/>
                  <a:gd name="T7" fmla="*/ 9 h 29"/>
                  <a:gd name="T8" fmla="*/ 0 w 30"/>
                  <a:gd name="T9" fmla="*/ 14 h 29"/>
                  <a:gd name="T10" fmla="*/ 2 w 30"/>
                  <a:gd name="T11" fmla="*/ 21 h 29"/>
                  <a:gd name="T12" fmla="*/ 4 w 30"/>
                  <a:gd name="T13" fmla="*/ 25 h 29"/>
                  <a:gd name="T14" fmla="*/ 10 w 30"/>
                  <a:gd name="T15" fmla="*/ 29 h 29"/>
                  <a:gd name="T16" fmla="*/ 15 w 30"/>
                  <a:gd name="T17" fmla="*/ 29 h 29"/>
                  <a:gd name="T18" fmla="*/ 15 w 30"/>
                  <a:gd name="T19" fmla="*/ 29 h 29"/>
                  <a:gd name="T20" fmla="*/ 20 w 30"/>
                  <a:gd name="T21" fmla="*/ 29 h 29"/>
                  <a:gd name="T22" fmla="*/ 26 w 30"/>
                  <a:gd name="T23" fmla="*/ 25 h 29"/>
                  <a:gd name="T24" fmla="*/ 28 w 30"/>
                  <a:gd name="T25" fmla="*/ 21 h 29"/>
                  <a:gd name="T26" fmla="*/ 30 w 30"/>
                  <a:gd name="T27" fmla="*/ 14 h 29"/>
                  <a:gd name="T28" fmla="*/ 28 w 30"/>
                  <a:gd name="T29" fmla="*/ 9 h 29"/>
                  <a:gd name="T30" fmla="*/ 26 w 30"/>
                  <a:gd name="T31" fmla="*/ 5 h 29"/>
                  <a:gd name="T32" fmla="*/ 20 w 30"/>
                  <a:gd name="T33" fmla="*/ 1 h 29"/>
                  <a:gd name="T34" fmla="*/ 15 w 30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29"/>
                  <a:gd name="T56" fmla="*/ 30 w 30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29">
                    <a:moveTo>
                      <a:pt x="15" y="0"/>
                    </a:moveTo>
                    <a:lnTo>
                      <a:pt x="10" y="1"/>
                    </a:lnTo>
                    <a:lnTo>
                      <a:pt x="4" y="5"/>
                    </a:lnTo>
                    <a:lnTo>
                      <a:pt x="2" y="9"/>
                    </a:lnTo>
                    <a:lnTo>
                      <a:pt x="0" y="14"/>
                    </a:lnTo>
                    <a:lnTo>
                      <a:pt x="2" y="21"/>
                    </a:lnTo>
                    <a:lnTo>
                      <a:pt x="4" y="25"/>
                    </a:lnTo>
                    <a:lnTo>
                      <a:pt x="10" y="29"/>
                    </a:lnTo>
                    <a:lnTo>
                      <a:pt x="15" y="29"/>
                    </a:lnTo>
                    <a:lnTo>
                      <a:pt x="20" y="29"/>
                    </a:lnTo>
                    <a:lnTo>
                      <a:pt x="26" y="25"/>
                    </a:lnTo>
                    <a:lnTo>
                      <a:pt x="28" y="21"/>
                    </a:lnTo>
                    <a:lnTo>
                      <a:pt x="30" y="14"/>
                    </a:lnTo>
                    <a:lnTo>
                      <a:pt x="28" y="9"/>
                    </a:lnTo>
                    <a:lnTo>
                      <a:pt x="26" y="5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01" name="Freeform 94"/>
              <p:cNvSpPr>
                <a:spLocks/>
              </p:cNvSpPr>
              <p:nvPr/>
            </p:nvSpPr>
            <p:spPr bwMode="auto">
              <a:xfrm>
                <a:off x="1374" y="2958"/>
                <a:ext cx="29" cy="29"/>
              </a:xfrm>
              <a:custGeom>
                <a:avLst/>
                <a:gdLst>
                  <a:gd name="T0" fmla="*/ 14 w 29"/>
                  <a:gd name="T1" fmla="*/ 0 h 29"/>
                  <a:gd name="T2" fmla="*/ 9 w 29"/>
                  <a:gd name="T3" fmla="*/ 1 h 29"/>
                  <a:gd name="T4" fmla="*/ 4 w 29"/>
                  <a:gd name="T5" fmla="*/ 5 h 29"/>
                  <a:gd name="T6" fmla="*/ 1 w 29"/>
                  <a:gd name="T7" fmla="*/ 9 h 29"/>
                  <a:gd name="T8" fmla="*/ 0 w 29"/>
                  <a:gd name="T9" fmla="*/ 14 h 29"/>
                  <a:gd name="T10" fmla="*/ 1 w 29"/>
                  <a:gd name="T11" fmla="*/ 21 h 29"/>
                  <a:gd name="T12" fmla="*/ 4 w 29"/>
                  <a:gd name="T13" fmla="*/ 25 h 29"/>
                  <a:gd name="T14" fmla="*/ 9 w 29"/>
                  <a:gd name="T15" fmla="*/ 29 h 29"/>
                  <a:gd name="T16" fmla="*/ 14 w 29"/>
                  <a:gd name="T17" fmla="*/ 29 h 29"/>
                  <a:gd name="T18" fmla="*/ 14 w 29"/>
                  <a:gd name="T19" fmla="*/ 29 h 29"/>
                  <a:gd name="T20" fmla="*/ 20 w 29"/>
                  <a:gd name="T21" fmla="*/ 29 h 29"/>
                  <a:gd name="T22" fmla="*/ 25 w 29"/>
                  <a:gd name="T23" fmla="*/ 25 h 29"/>
                  <a:gd name="T24" fmla="*/ 28 w 29"/>
                  <a:gd name="T25" fmla="*/ 21 h 29"/>
                  <a:gd name="T26" fmla="*/ 29 w 29"/>
                  <a:gd name="T27" fmla="*/ 14 h 29"/>
                  <a:gd name="T28" fmla="*/ 28 w 29"/>
                  <a:gd name="T29" fmla="*/ 9 h 29"/>
                  <a:gd name="T30" fmla="*/ 25 w 29"/>
                  <a:gd name="T31" fmla="*/ 5 h 29"/>
                  <a:gd name="T32" fmla="*/ 20 w 29"/>
                  <a:gd name="T33" fmla="*/ 1 h 29"/>
                  <a:gd name="T34" fmla="*/ 14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4" y="0"/>
                    </a:moveTo>
                    <a:lnTo>
                      <a:pt x="9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4"/>
                    </a:lnTo>
                    <a:lnTo>
                      <a:pt x="1" y="21"/>
                    </a:lnTo>
                    <a:lnTo>
                      <a:pt x="4" y="25"/>
                    </a:lnTo>
                    <a:lnTo>
                      <a:pt x="9" y="29"/>
                    </a:lnTo>
                    <a:lnTo>
                      <a:pt x="14" y="29"/>
                    </a:lnTo>
                    <a:lnTo>
                      <a:pt x="20" y="29"/>
                    </a:lnTo>
                    <a:lnTo>
                      <a:pt x="25" y="25"/>
                    </a:lnTo>
                    <a:lnTo>
                      <a:pt x="28" y="21"/>
                    </a:lnTo>
                    <a:lnTo>
                      <a:pt x="29" y="14"/>
                    </a:lnTo>
                    <a:lnTo>
                      <a:pt x="28" y="9"/>
                    </a:lnTo>
                    <a:lnTo>
                      <a:pt x="25" y="5"/>
                    </a:lnTo>
                    <a:lnTo>
                      <a:pt x="20" y="1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02" name="Freeform 95"/>
              <p:cNvSpPr>
                <a:spLocks/>
              </p:cNvSpPr>
              <p:nvPr/>
            </p:nvSpPr>
            <p:spPr bwMode="auto">
              <a:xfrm>
                <a:off x="1432" y="2959"/>
                <a:ext cx="30" cy="29"/>
              </a:xfrm>
              <a:custGeom>
                <a:avLst/>
                <a:gdLst>
                  <a:gd name="T0" fmla="*/ 15 w 30"/>
                  <a:gd name="T1" fmla="*/ 0 h 29"/>
                  <a:gd name="T2" fmla="*/ 10 w 30"/>
                  <a:gd name="T3" fmla="*/ 0 h 29"/>
                  <a:gd name="T4" fmla="*/ 4 w 30"/>
                  <a:gd name="T5" fmla="*/ 4 h 29"/>
                  <a:gd name="T6" fmla="*/ 2 w 30"/>
                  <a:gd name="T7" fmla="*/ 8 h 29"/>
                  <a:gd name="T8" fmla="*/ 0 w 30"/>
                  <a:gd name="T9" fmla="*/ 15 h 29"/>
                  <a:gd name="T10" fmla="*/ 2 w 30"/>
                  <a:gd name="T11" fmla="*/ 20 h 29"/>
                  <a:gd name="T12" fmla="*/ 4 w 30"/>
                  <a:gd name="T13" fmla="*/ 24 h 29"/>
                  <a:gd name="T14" fmla="*/ 10 w 30"/>
                  <a:gd name="T15" fmla="*/ 28 h 29"/>
                  <a:gd name="T16" fmla="*/ 15 w 30"/>
                  <a:gd name="T17" fmla="*/ 29 h 29"/>
                  <a:gd name="T18" fmla="*/ 15 w 30"/>
                  <a:gd name="T19" fmla="*/ 29 h 29"/>
                  <a:gd name="T20" fmla="*/ 20 w 30"/>
                  <a:gd name="T21" fmla="*/ 28 h 29"/>
                  <a:gd name="T22" fmla="*/ 26 w 30"/>
                  <a:gd name="T23" fmla="*/ 24 h 29"/>
                  <a:gd name="T24" fmla="*/ 28 w 30"/>
                  <a:gd name="T25" fmla="*/ 20 h 29"/>
                  <a:gd name="T26" fmla="*/ 30 w 30"/>
                  <a:gd name="T27" fmla="*/ 15 h 29"/>
                  <a:gd name="T28" fmla="*/ 28 w 30"/>
                  <a:gd name="T29" fmla="*/ 8 h 29"/>
                  <a:gd name="T30" fmla="*/ 26 w 30"/>
                  <a:gd name="T31" fmla="*/ 4 h 29"/>
                  <a:gd name="T32" fmla="*/ 20 w 30"/>
                  <a:gd name="T33" fmla="*/ 0 h 29"/>
                  <a:gd name="T34" fmla="*/ 15 w 30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29"/>
                  <a:gd name="T56" fmla="*/ 30 w 30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29">
                    <a:moveTo>
                      <a:pt x="15" y="0"/>
                    </a:moveTo>
                    <a:lnTo>
                      <a:pt x="10" y="0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4"/>
                    </a:lnTo>
                    <a:lnTo>
                      <a:pt x="10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6" y="24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8"/>
                    </a:lnTo>
                    <a:lnTo>
                      <a:pt x="26" y="4"/>
                    </a:lnTo>
                    <a:lnTo>
                      <a:pt x="20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03" name="Freeform 96"/>
              <p:cNvSpPr>
                <a:spLocks/>
              </p:cNvSpPr>
              <p:nvPr/>
            </p:nvSpPr>
            <p:spPr bwMode="auto">
              <a:xfrm>
                <a:off x="1491" y="2959"/>
                <a:ext cx="29" cy="29"/>
              </a:xfrm>
              <a:custGeom>
                <a:avLst/>
                <a:gdLst>
                  <a:gd name="T0" fmla="*/ 15 w 29"/>
                  <a:gd name="T1" fmla="*/ 0 h 29"/>
                  <a:gd name="T2" fmla="*/ 9 w 29"/>
                  <a:gd name="T3" fmla="*/ 1 h 29"/>
                  <a:gd name="T4" fmla="*/ 4 w 29"/>
                  <a:gd name="T5" fmla="*/ 4 h 29"/>
                  <a:gd name="T6" fmla="*/ 1 w 29"/>
                  <a:gd name="T7" fmla="*/ 8 h 29"/>
                  <a:gd name="T8" fmla="*/ 0 w 29"/>
                  <a:gd name="T9" fmla="*/ 15 h 29"/>
                  <a:gd name="T10" fmla="*/ 1 w 29"/>
                  <a:gd name="T11" fmla="*/ 20 h 29"/>
                  <a:gd name="T12" fmla="*/ 4 w 29"/>
                  <a:gd name="T13" fmla="*/ 24 h 29"/>
                  <a:gd name="T14" fmla="*/ 9 w 29"/>
                  <a:gd name="T15" fmla="*/ 28 h 29"/>
                  <a:gd name="T16" fmla="*/ 15 w 29"/>
                  <a:gd name="T17" fmla="*/ 29 h 29"/>
                  <a:gd name="T18" fmla="*/ 15 w 29"/>
                  <a:gd name="T19" fmla="*/ 29 h 29"/>
                  <a:gd name="T20" fmla="*/ 20 w 29"/>
                  <a:gd name="T21" fmla="*/ 28 h 29"/>
                  <a:gd name="T22" fmla="*/ 25 w 29"/>
                  <a:gd name="T23" fmla="*/ 24 h 29"/>
                  <a:gd name="T24" fmla="*/ 28 w 29"/>
                  <a:gd name="T25" fmla="*/ 20 h 29"/>
                  <a:gd name="T26" fmla="*/ 29 w 29"/>
                  <a:gd name="T27" fmla="*/ 15 h 29"/>
                  <a:gd name="T28" fmla="*/ 28 w 29"/>
                  <a:gd name="T29" fmla="*/ 8 h 29"/>
                  <a:gd name="T30" fmla="*/ 25 w 29"/>
                  <a:gd name="T31" fmla="*/ 4 h 29"/>
                  <a:gd name="T32" fmla="*/ 20 w 29"/>
                  <a:gd name="T33" fmla="*/ 1 h 29"/>
                  <a:gd name="T34" fmla="*/ 15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5" y="0"/>
                    </a:moveTo>
                    <a:lnTo>
                      <a:pt x="9" y="1"/>
                    </a:lnTo>
                    <a:lnTo>
                      <a:pt x="4" y="4"/>
                    </a:lnTo>
                    <a:lnTo>
                      <a:pt x="1" y="8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9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5" y="24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8"/>
                    </a:lnTo>
                    <a:lnTo>
                      <a:pt x="25" y="4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04" name="Freeform 97"/>
              <p:cNvSpPr>
                <a:spLocks/>
              </p:cNvSpPr>
              <p:nvPr/>
            </p:nvSpPr>
            <p:spPr bwMode="auto">
              <a:xfrm>
                <a:off x="1550" y="2959"/>
                <a:ext cx="29" cy="29"/>
              </a:xfrm>
              <a:custGeom>
                <a:avLst/>
                <a:gdLst>
                  <a:gd name="T0" fmla="*/ 14 w 29"/>
                  <a:gd name="T1" fmla="*/ 0 h 29"/>
                  <a:gd name="T2" fmla="*/ 9 w 29"/>
                  <a:gd name="T3" fmla="*/ 1 h 29"/>
                  <a:gd name="T4" fmla="*/ 4 w 29"/>
                  <a:gd name="T5" fmla="*/ 4 h 29"/>
                  <a:gd name="T6" fmla="*/ 1 w 29"/>
                  <a:gd name="T7" fmla="*/ 9 h 29"/>
                  <a:gd name="T8" fmla="*/ 0 w 29"/>
                  <a:gd name="T9" fmla="*/ 15 h 29"/>
                  <a:gd name="T10" fmla="*/ 1 w 29"/>
                  <a:gd name="T11" fmla="*/ 20 h 29"/>
                  <a:gd name="T12" fmla="*/ 4 w 29"/>
                  <a:gd name="T13" fmla="*/ 25 h 29"/>
                  <a:gd name="T14" fmla="*/ 9 w 29"/>
                  <a:gd name="T15" fmla="*/ 28 h 29"/>
                  <a:gd name="T16" fmla="*/ 14 w 29"/>
                  <a:gd name="T17" fmla="*/ 29 h 29"/>
                  <a:gd name="T18" fmla="*/ 14 w 29"/>
                  <a:gd name="T19" fmla="*/ 29 h 29"/>
                  <a:gd name="T20" fmla="*/ 19 w 29"/>
                  <a:gd name="T21" fmla="*/ 28 h 29"/>
                  <a:gd name="T22" fmla="*/ 25 w 29"/>
                  <a:gd name="T23" fmla="*/ 25 h 29"/>
                  <a:gd name="T24" fmla="*/ 27 w 29"/>
                  <a:gd name="T25" fmla="*/ 20 h 29"/>
                  <a:gd name="T26" fmla="*/ 29 w 29"/>
                  <a:gd name="T27" fmla="*/ 15 h 29"/>
                  <a:gd name="T28" fmla="*/ 27 w 29"/>
                  <a:gd name="T29" fmla="*/ 9 h 29"/>
                  <a:gd name="T30" fmla="*/ 25 w 29"/>
                  <a:gd name="T31" fmla="*/ 4 h 29"/>
                  <a:gd name="T32" fmla="*/ 19 w 29"/>
                  <a:gd name="T33" fmla="*/ 1 h 29"/>
                  <a:gd name="T34" fmla="*/ 14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4" y="0"/>
                    </a:move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5"/>
                    </a:lnTo>
                    <a:lnTo>
                      <a:pt x="9" y="28"/>
                    </a:lnTo>
                    <a:lnTo>
                      <a:pt x="14" y="29"/>
                    </a:lnTo>
                    <a:lnTo>
                      <a:pt x="19" y="28"/>
                    </a:lnTo>
                    <a:lnTo>
                      <a:pt x="25" y="25"/>
                    </a:lnTo>
                    <a:lnTo>
                      <a:pt x="27" y="20"/>
                    </a:lnTo>
                    <a:lnTo>
                      <a:pt x="29" y="15"/>
                    </a:lnTo>
                    <a:lnTo>
                      <a:pt x="27" y="9"/>
                    </a:lnTo>
                    <a:lnTo>
                      <a:pt x="25" y="4"/>
                    </a:lnTo>
                    <a:lnTo>
                      <a:pt x="19" y="1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05" name="Freeform 98"/>
              <p:cNvSpPr>
                <a:spLocks/>
              </p:cNvSpPr>
              <p:nvPr/>
            </p:nvSpPr>
            <p:spPr bwMode="auto">
              <a:xfrm>
                <a:off x="1608" y="2959"/>
                <a:ext cx="29" cy="29"/>
              </a:xfrm>
              <a:custGeom>
                <a:avLst/>
                <a:gdLst>
                  <a:gd name="T0" fmla="*/ 15 w 29"/>
                  <a:gd name="T1" fmla="*/ 0 h 29"/>
                  <a:gd name="T2" fmla="*/ 9 w 29"/>
                  <a:gd name="T3" fmla="*/ 1 h 29"/>
                  <a:gd name="T4" fmla="*/ 4 w 29"/>
                  <a:gd name="T5" fmla="*/ 4 h 29"/>
                  <a:gd name="T6" fmla="*/ 1 w 29"/>
                  <a:gd name="T7" fmla="*/ 9 h 29"/>
                  <a:gd name="T8" fmla="*/ 0 w 29"/>
                  <a:gd name="T9" fmla="*/ 15 h 29"/>
                  <a:gd name="T10" fmla="*/ 1 w 29"/>
                  <a:gd name="T11" fmla="*/ 20 h 29"/>
                  <a:gd name="T12" fmla="*/ 4 w 29"/>
                  <a:gd name="T13" fmla="*/ 25 h 29"/>
                  <a:gd name="T14" fmla="*/ 9 w 29"/>
                  <a:gd name="T15" fmla="*/ 28 h 29"/>
                  <a:gd name="T16" fmla="*/ 15 w 29"/>
                  <a:gd name="T17" fmla="*/ 29 h 29"/>
                  <a:gd name="T18" fmla="*/ 15 w 29"/>
                  <a:gd name="T19" fmla="*/ 29 h 29"/>
                  <a:gd name="T20" fmla="*/ 20 w 29"/>
                  <a:gd name="T21" fmla="*/ 28 h 29"/>
                  <a:gd name="T22" fmla="*/ 25 w 29"/>
                  <a:gd name="T23" fmla="*/ 25 h 29"/>
                  <a:gd name="T24" fmla="*/ 28 w 29"/>
                  <a:gd name="T25" fmla="*/ 20 h 29"/>
                  <a:gd name="T26" fmla="*/ 29 w 29"/>
                  <a:gd name="T27" fmla="*/ 15 h 29"/>
                  <a:gd name="T28" fmla="*/ 28 w 29"/>
                  <a:gd name="T29" fmla="*/ 9 h 29"/>
                  <a:gd name="T30" fmla="*/ 25 w 29"/>
                  <a:gd name="T31" fmla="*/ 4 h 29"/>
                  <a:gd name="T32" fmla="*/ 20 w 29"/>
                  <a:gd name="T33" fmla="*/ 1 h 29"/>
                  <a:gd name="T34" fmla="*/ 15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5" y="0"/>
                    </a:move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5"/>
                    </a:lnTo>
                    <a:lnTo>
                      <a:pt x="9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5" y="25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9"/>
                    </a:lnTo>
                    <a:lnTo>
                      <a:pt x="25" y="4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06" name="Freeform 99"/>
              <p:cNvSpPr>
                <a:spLocks/>
              </p:cNvSpPr>
              <p:nvPr/>
            </p:nvSpPr>
            <p:spPr bwMode="auto">
              <a:xfrm>
                <a:off x="1667" y="2959"/>
                <a:ext cx="29" cy="29"/>
              </a:xfrm>
              <a:custGeom>
                <a:avLst/>
                <a:gdLst>
                  <a:gd name="T0" fmla="*/ 14 w 29"/>
                  <a:gd name="T1" fmla="*/ 0 h 29"/>
                  <a:gd name="T2" fmla="*/ 9 w 29"/>
                  <a:gd name="T3" fmla="*/ 1 h 29"/>
                  <a:gd name="T4" fmla="*/ 4 w 29"/>
                  <a:gd name="T5" fmla="*/ 4 h 29"/>
                  <a:gd name="T6" fmla="*/ 1 w 29"/>
                  <a:gd name="T7" fmla="*/ 9 h 29"/>
                  <a:gd name="T8" fmla="*/ 0 w 29"/>
                  <a:gd name="T9" fmla="*/ 15 h 29"/>
                  <a:gd name="T10" fmla="*/ 1 w 29"/>
                  <a:gd name="T11" fmla="*/ 20 h 29"/>
                  <a:gd name="T12" fmla="*/ 4 w 29"/>
                  <a:gd name="T13" fmla="*/ 25 h 29"/>
                  <a:gd name="T14" fmla="*/ 9 w 29"/>
                  <a:gd name="T15" fmla="*/ 28 h 29"/>
                  <a:gd name="T16" fmla="*/ 14 w 29"/>
                  <a:gd name="T17" fmla="*/ 29 h 29"/>
                  <a:gd name="T18" fmla="*/ 14 w 29"/>
                  <a:gd name="T19" fmla="*/ 29 h 29"/>
                  <a:gd name="T20" fmla="*/ 20 w 29"/>
                  <a:gd name="T21" fmla="*/ 28 h 29"/>
                  <a:gd name="T22" fmla="*/ 25 w 29"/>
                  <a:gd name="T23" fmla="*/ 25 h 29"/>
                  <a:gd name="T24" fmla="*/ 28 w 29"/>
                  <a:gd name="T25" fmla="*/ 20 h 29"/>
                  <a:gd name="T26" fmla="*/ 29 w 29"/>
                  <a:gd name="T27" fmla="*/ 15 h 29"/>
                  <a:gd name="T28" fmla="*/ 28 w 29"/>
                  <a:gd name="T29" fmla="*/ 9 h 29"/>
                  <a:gd name="T30" fmla="*/ 25 w 29"/>
                  <a:gd name="T31" fmla="*/ 4 h 29"/>
                  <a:gd name="T32" fmla="*/ 20 w 29"/>
                  <a:gd name="T33" fmla="*/ 1 h 29"/>
                  <a:gd name="T34" fmla="*/ 14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4" y="0"/>
                    </a:move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5"/>
                    </a:lnTo>
                    <a:lnTo>
                      <a:pt x="9" y="28"/>
                    </a:lnTo>
                    <a:lnTo>
                      <a:pt x="14" y="29"/>
                    </a:lnTo>
                    <a:lnTo>
                      <a:pt x="20" y="28"/>
                    </a:lnTo>
                    <a:lnTo>
                      <a:pt x="25" y="25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9"/>
                    </a:lnTo>
                    <a:lnTo>
                      <a:pt x="25" y="4"/>
                    </a:lnTo>
                    <a:lnTo>
                      <a:pt x="20" y="1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07" name="Freeform 100"/>
              <p:cNvSpPr>
                <a:spLocks/>
              </p:cNvSpPr>
              <p:nvPr/>
            </p:nvSpPr>
            <p:spPr bwMode="auto">
              <a:xfrm>
                <a:off x="1725" y="2959"/>
                <a:ext cx="30" cy="29"/>
              </a:xfrm>
              <a:custGeom>
                <a:avLst/>
                <a:gdLst>
                  <a:gd name="T0" fmla="*/ 15 w 30"/>
                  <a:gd name="T1" fmla="*/ 0 h 29"/>
                  <a:gd name="T2" fmla="*/ 10 w 30"/>
                  <a:gd name="T3" fmla="*/ 1 h 29"/>
                  <a:gd name="T4" fmla="*/ 4 w 30"/>
                  <a:gd name="T5" fmla="*/ 4 h 29"/>
                  <a:gd name="T6" fmla="*/ 2 w 30"/>
                  <a:gd name="T7" fmla="*/ 9 h 29"/>
                  <a:gd name="T8" fmla="*/ 0 w 30"/>
                  <a:gd name="T9" fmla="*/ 15 h 29"/>
                  <a:gd name="T10" fmla="*/ 2 w 30"/>
                  <a:gd name="T11" fmla="*/ 20 h 29"/>
                  <a:gd name="T12" fmla="*/ 4 w 30"/>
                  <a:gd name="T13" fmla="*/ 25 h 29"/>
                  <a:gd name="T14" fmla="*/ 10 w 30"/>
                  <a:gd name="T15" fmla="*/ 28 h 29"/>
                  <a:gd name="T16" fmla="*/ 15 w 30"/>
                  <a:gd name="T17" fmla="*/ 29 h 29"/>
                  <a:gd name="T18" fmla="*/ 15 w 30"/>
                  <a:gd name="T19" fmla="*/ 29 h 29"/>
                  <a:gd name="T20" fmla="*/ 20 w 30"/>
                  <a:gd name="T21" fmla="*/ 28 h 29"/>
                  <a:gd name="T22" fmla="*/ 26 w 30"/>
                  <a:gd name="T23" fmla="*/ 25 h 29"/>
                  <a:gd name="T24" fmla="*/ 28 w 30"/>
                  <a:gd name="T25" fmla="*/ 20 h 29"/>
                  <a:gd name="T26" fmla="*/ 30 w 30"/>
                  <a:gd name="T27" fmla="*/ 15 h 29"/>
                  <a:gd name="T28" fmla="*/ 28 w 30"/>
                  <a:gd name="T29" fmla="*/ 9 h 29"/>
                  <a:gd name="T30" fmla="*/ 26 w 30"/>
                  <a:gd name="T31" fmla="*/ 4 h 29"/>
                  <a:gd name="T32" fmla="*/ 20 w 30"/>
                  <a:gd name="T33" fmla="*/ 1 h 29"/>
                  <a:gd name="T34" fmla="*/ 15 w 30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29"/>
                  <a:gd name="T56" fmla="*/ 30 w 30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29">
                    <a:moveTo>
                      <a:pt x="15" y="0"/>
                    </a:moveTo>
                    <a:lnTo>
                      <a:pt x="10" y="1"/>
                    </a:lnTo>
                    <a:lnTo>
                      <a:pt x="4" y="4"/>
                    </a:lnTo>
                    <a:lnTo>
                      <a:pt x="2" y="9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5"/>
                    </a:lnTo>
                    <a:lnTo>
                      <a:pt x="10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6" y="25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9"/>
                    </a:lnTo>
                    <a:lnTo>
                      <a:pt x="26" y="4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08" name="Freeform 101"/>
              <p:cNvSpPr>
                <a:spLocks/>
              </p:cNvSpPr>
              <p:nvPr/>
            </p:nvSpPr>
            <p:spPr bwMode="auto">
              <a:xfrm>
                <a:off x="1784" y="2959"/>
                <a:ext cx="29" cy="29"/>
              </a:xfrm>
              <a:custGeom>
                <a:avLst/>
                <a:gdLst>
                  <a:gd name="T0" fmla="*/ 14 w 29"/>
                  <a:gd name="T1" fmla="*/ 0 h 29"/>
                  <a:gd name="T2" fmla="*/ 9 w 29"/>
                  <a:gd name="T3" fmla="*/ 1 h 29"/>
                  <a:gd name="T4" fmla="*/ 4 w 29"/>
                  <a:gd name="T5" fmla="*/ 4 h 29"/>
                  <a:gd name="T6" fmla="*/ 1 w 29"/>
                  <a:gd name="T7" fmla="*/ 9 h 29"/>
                  <a:gd name="T8" fmla="*/ 0 w 29"/>
                  <a:gd name="T9" fmla="*/ 15 h 29"/>
                  <a:gd name="T10" fmla="*/ 1 w 29"/>
                  <a:gd name="T11" fmla="*/ 20 h 29"/>
                  <a:gd name="T12" fmla="*/ 4 w 29"/>
                  <a:gd name="T13" fmla="*/ 25 h 29"/>
                  <a:gd name="T14" fmla="*/ 9 w 29"/>
                  <a:gd name="T15" fmla="*/ 28 h 29"/>
                  <a:gd name="T16" fmla="*/ 14 w 29"/>
                  <a:gd name="T17" fmla="*/ 29 h 29"/>
                  <a:gd name="T18" fmla="*/ 14 w 29"/>
                  <a:gd name="T19" fmla="*/ 29 h 29"/>
                  <a:gd name="T20" fmla="*/ 20 w 29"/>
                  <a:gd name="T21" fmla="*/ 28 h 29"/>
                  <a:gd name="T22" fmla="*/ 25 w 29"/>
                  <a:gd name="T23" fmla="*/ 25 h 29"/>
                  <a:gd name="T24" fmla="*/ 28 w 29"/>
                  <a:gd name="T25" fmla="*/ 20 h 29"/>
                  <a:gd name="T26" fmla="*/ 29 w 29"/>
                  <a:gd name="T27" fmla="*/ 15 h 29"/>
                  <a:gd name="T28" fmla="*/ 28 w 29"/>
                  <a:gd name="T29" fmla="*/ 9 h 29"/>
                  <a:gd name="T30" fmla="*/ 25 w 29"/>
                  <a:gd name="T31" fmla="*/ 4 h 29"/>
                  <a:gd name="T32" fmla="*/ 20 w 29"/>
                  <a:gd name="T33" fmla="*/ 1 h 29"/>
                  <a:gd name="T34" fmla="*/ 14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4" y="0"/>
                    </a:move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5"/>
                    </a:lnTo>
                    <a:lnTo>
                      <a:pt x="9" y="28"/>
                    </a:lnTo>
                    <a:lnTo>
                      <a:pt x="14" y="29"/>
                    </a:lnTo>
                    <a:lnTo>
                      <a:pt x="20" y="28"/>
                    </a:lnTo>
                    <a:lnTo>
                      <a:pt x="25" y="25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9"/>
                    </a:lnTo>
                    <a:lnTo>
                      <a:pt x="25" y="4"/>
                    </a:lnTo>
                    <a:lnTo>
                      <a:pt x="20" y="1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09" name="Freeform 102"/>
              <p:cNvSpPr>
                <a:spLocks/>
              </p:cNvSpPr>
              <p:nvPr/>
            </p:nvSpPr>
            <p:spPr bwMode="auto">
              <a:xfrm>
                <a:off x="1842" y="2959"/>
                <a:ext cx="30" cy="29"/>
              </a:xfrm>
              <a:custGeom>
                <a:avLst/>
                <a:gdLst>
                  <a:gd name="T0" fmla="*/ 15 w 30"/>
                  <a:gd name="T1" fmla="*/ 0 h 29"/>
                  <a:gd name="T2" fmla="*/ 10 w 30"/>
                  <a:gd name="T3" fmla="*/ 1 h 29"/>
                  <a:gd name="T4" fmla="*/ 4 w 30"/>
                  <a:gd name="T5" fmla="*/ 4 h 29"/>
                  <a:gd name="T6" fmla="*/ 2 w 30"/>
                  <a:gd name="T7" fmla="*/ 9 h 29"/>
                  <a:gd name="T8" fmla="*/ 0 w 30"/>
                  <a:gd name="T9" fmla="*/ 15 h 29"/>
                  <a:gd name="T10" fmla="*/ 2 w 30"/>
                  <a:gd name="T11" fmla="*/ 20 h 29"/>
                  <a:gd name="T12" fmla="*/ 4 w 30"/>
                  <a:gd name="T13" fmla="*/ 25 h 29"/>
                  <a:gd name="T14" fmla="*/ 10 w 30"/>
                  <a:gd name="T15" fmla="*/ 28 h 29"/>
                  <a:gd name="T16" fmla="*/ 15 w 30"/>
                  <a:gd name="T17" fmla="*/ 29 h 29"/>
                  <a:gd name="T18" fmla="*/ 15 w 30"/>
                  <a:gd name="T19" fmla="*/ 29 h 29"/>
                  <a:gd name="T20" fmla="*/ 20 w 30"/>
                  <a:gd name="T21" fmla="*/ 28 h 29"/>
                  <a:gd name="T22" fmla="*/ 26 w 30"/>
                  <a:gd name="T23" fmla="*/ 25 h 29"/>
                  <a:gd name="T24" fmla="*/ 28 w 30"/>
                  <a:gd name="T25" fmla="*/ 20 h 29"/>
                  <a:gd name="T26" fmla="*/ 30 w 30"/>
                  <a:gd name="T27" fmla="*/ 15 h 29"/>
                  <a:gd name="T28" fmla="*/ 28 w 30"/>
                  <a:gd name="T29" fmla="*/ 9 h 29"/>
                  <a:gd name="T30" fmla="*/ 26 w 30"/>
                  <a:gd name="T31" fmla="*/ 4 h 29"/>
                  <a:gd name="T32" fmla="*/ 20 w 30"/>
                  <a:gd name="T33" fmla="*/ 1 h 29"/>
                  <a:gd name="T34" fmla="*/ 15 w 30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29"/>
                  <a:gd name="T56" fmla="*/ 30 w 30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29">
                    <a:moveTo>
                      <a:pt x="15" y="0"/>
                    </a:moveTo>
                    <a:lnTo>
                      <a:pt x="10" y="1"/>
                    </a:lnTo>
                    <a:lnTo>
                      <a:pt x="4" y="4"/>
                    </a:lnTo>
                    <a:lnTo>
                      <a:pt x="2" y="9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5"/>
                    </a:lnTo>
                    <a:lnTo>
                      <a:pt x="10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6" y="25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9"/>
                    </a:lnTo>
                    <a:lnTo>
                      <a:pt x="26" y="4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10" name="Freeform 103"/>
              <p:cNvSpPr>
                <a:spLocks/>
              </p:cNvSpPr>
              <p:nvPr/>
            </p:nvSpPr>
            <p:spPr bwMode="auto">
              <a:xfrm>
                <a:off x="1901" y="2959"/>
                <a:ext cx="29" cy="29"/>
              </a:xfrm>
              <a:custGeom>
                <a:avLst/>
                <a:gdLst>
                  <a:gd name="T0" fmla="*/ 15 w 29"/>
                  <a:gd name="T1" fmla="*/ 0 h 29"/>
                  <a:gd name="T2" fmla="*/ 9 w 29"/>
                  <a:gd name="T3" fmla="*/ 1 h 29"/>
                  <a:gd name="T4" fmla="*/ 4 w 29"/>
                  <a:gd name="T5" fmla="*/ 5 h 29"/>
                  <a:gd name="T6" fmla="*/ 1 w 29"/>
                  <a:gd name="T7" fmla="*/ 9 h 29"/>
                  <a:gd name="T8" fmla="*/ 0 w 29"/>
                  <a:gd name="T9" fmla="*/ 15 h 29"/>
                  <a:gd name="T10" fmla="*/ 1 w 29"/>
                  <a:gd name="T11" fmla="*/ 21 h 29"/>
                  <a:gd name="T12" fmla="*/ 4 w 29"/>
                  <a:gd name="T13" fmla="*/ 25 h 29"/>
                  <a:gd name="T14" fmla="*/ 9 w 29"/>
                  <a:gd name="T15" fmla="*/ 28 h 29"/>
                  <a:gd name="T16" fmla="*/ 15 w 29"/>
                  <a:gd name="T17" fmla="*/ 29 h 29"/>
                  <a:gd name="T18" fmla="*/ 15 w 29"/>
                  <a:gd name="T19" fmla="*/ 29 h 29"/>
                  <a:gd name="T20" fmla="*/ 20 w 29"/>
                  <a:gd name="T21" fmla="*/ 28 h 29"/>
                  <a:gd name="T22" fmla="*/ 25 w 29"/>
                  <a:gd name="T23" fmla="*/ 25 h 29"/>
                  <a:gd name="T24" fmla="*/ 28 w 29"/>
                  <a:gd name="T25" fmla="*/ 21 h 29"/>
                  <a:gd name="T26" fmla="*/ 29 w 29"/>
                  <a:gd name="T27" fmla="*/ 15 h 29"/>
                  <a:gd name="T28" fmla="*/ 28 w 29"/>
                  <a:gd name="T29" fmla="*/ 9 h 29"/>
                  <a:gd name="T30" fmla="*/ 25 w 29"/>
                  <a:gd name="T31" fmla="*/ 5 h 29"/>
                  <a:gd name="T32" fmla="*/ 20 w 29"/>
                  <a:gd name="T33" fmla="*/ 1 h 29"/>
                  <a:gd name="T34" fmla="*/ 15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5" y="0"/>
                    </a:moveTo>
                    <a:lnTo>
                      <a:pt x="9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1" y="21"/>
                    </a:lnTo>
                    <a:lnTo>
                      <a:pt x="4" y="25"/>
                    </a:lnTo>
                    <a:lnTo>
                      <a:pt x="9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5" y="25"/>
                    </a:lnTo>
                    <a:lnTo>
                      <a:pt x="28" y="21"/>
                    </a:lnTo>
                    <a:lnTo>
                      <a:pt x="29" y="15"/>
                    </a:lnTo>
                    <a:lnTo>
                      <a:pt x="28" y="9"/>
                    </a:lnTo>
                    <a:lnTo>
                      <a:pt x="25" y="5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11" name="Freeform 104"/>
              <p:cNvSpPr>
                <a:spLocks/>
              </p:cNvSpPr>
              <p:nvPr/>
            </p:nvSpPr>
            <p:spPr bwMode="auto">
              <a:xfrm>
                <a:off x="1959" y="2959"/>
                <a:ext cx="30" cy="29"/>
              </a:xfrm>
              <a:custGeom>
                <a:avLst/>
                <a:gdLst>
                  <a:gd name="T0" fmla="*/ 15 w 30"/>
                  <a:gd name="T1" fmla="*/ 0 h 29"/>
                  <a:gd name="T2" fmla="*/ 10 w 30"/>
                  <a:gd name="T3" fmla="*/ 1 h 29"/>
                  <a:gd name="T4" fmla="*/ 4 w 30"/>
                  <a:gd name="T5" fmla="*/ 5 h 29"/>
                  <a:gd name="T6" fmla="*/ 2 w 30"/>
                  <a:gd name="T7" fmla="*/ 9 h 29"/>
                  <a:gd name="T8" fmla="*/ 0 w 30"/>
                  <a:gd name="T9" fmla="*/ 15 h 29"/>
                  <a:gd name="T10" fmla="*/ 2 w 30"/>
                  <a:gd name="T11" fmla="*/ 21 h 29"/>
                  <a:gd name="T12" fmla="*/ 4 w 30"/>
                  <a:gd name="T13" fmla="*/ 25 h 29"/>
                  <a:gd name="T14" fmla="*/ 10 w 30"/>
                  <a:gd name="T15" fmla="*/ 29 h 29"/>
                  <a:gd name="T16" fmla="*/ 15 w 30"/>
                  <a:gd name="T17" fmla="*/ 29 h 29"/>
                  <a:gd name="T18" fmla="*/ 15 w 30"/>
                  <a:gd name="T19" fmla="*/ 29 h 29"/>
                  <a:gd name="T20" fmla="*/ 20 w 30"/>
                  <a:gd name="T21" fmla="*/ 29 h 29"/>
                  <a:gd name="T22" fmla="*/ 26 w 30"/>
                  <a:gd name="T23" fmla="*/ 25 h 29"/>
                  <a:gd name="T24" fmla="*/ 28 w 30"/>
                  <a:gd name="T25" fmla="*/ 21 h 29"/>
                  <a:gd name="T26" fmla="*/ 30 w 30"/>
                  <a:gd name="T27" fmla="*/ 15 h 29"/>
                  <a:gd name="T28" fmla="*/ 28 w 30"/>
                  <a:gd name="T29" fmla="*/ 9 h 29"/>
                  <a:gd name="T30" fmla="*/ 26 w 30"/>
                  <a:gd name="T31" fmla="*/ 5 h 29"/>
                  <a:gd name="T32" fmla="*/ 20 w 30"/>
                  <a:gd name="T33" fmla="*/ 1 h 29"/>
                  <a:gd name="T34" fmla="*/ 15 w 30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29"/>
                  <a:gd name="T56" fmla="*/ 30 w 30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29">
                    <a:moveTo>
                      <a:pt x="15" y="0"/>
                    </a:moveTo>
                    <a:lnTo>
                      <a:pt x="10" y="1"/>
                    </a:lnTo>
                    <a:lnTo>
                      <a:pt x="4" y="5"/>
                    </a:lnTo>
                    <a:lnTo>
                      <a:pt x="2" y="9"/>
                    </a:lnTo>
                    <a:lnTo>
                      <a:pt x="0" y="15"/>
                    </a:lnTo>
                    <a:lnTo>
                      <a:pt x="2" y="21"/>
                    </a:lnTo>
                    <a:lnTo>
                      <a:pt x="4" y="25"/>
                    </a:lnTo>
                    <a:lnTo>
                      <a:pt x="10" y="29"/>
                    </a:lnTo>
                    <a:lnTo>
                      <a:pt x="15" y="29"/>
                    </a:lnTo>
                    <a:lnTo>
                      <a:pt x="20" y="29"/>
                    </a:lnTo>
                    <a:lnTo>
                      <a:pt x="26" y="25"/>
                    </a:lnTo>
                    <a:lnTo>
                      <a:pt x="28" y="21"/>
                    </a:lnTo>
                    <a:lnTo>
                      <a:pt x="30" y="15"/>
                    </a:lnTo>
                    <a:lnTo>
                      <a:pt x="28" y="9"/>
                    </a:lnTo>
                    <a:lnTo>
                      <a:pt x="26" y="5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12" name="Freeform 105"/>
              <p:cNvSpPr>
                <a:spLocks/>
              </p:cNvSpPr>
              <p:nvPr/>
            </p:nvSpPr>
            <p:spPr bwMode="auto">
              <a:xfrm>
                <a:off x="2018" y="2959"/>
                <a:ext cx="29" cy="29"/>
              </a:xfrm>
              <a:custGeom>
                <a:avLst/>
                <a:gdLst>
                  <a:gd name="T0" fmla="*/ 15 w 29"/>
                  <a:gd name="T1" fmla="*/ 0 h 29"/>
                  <a:gd name="T2" fmla="*/ 9 w 29"/>
                  <a:gd name="T3" fmla="*/ 1 h 29"/>
                  <a:gd name="T4" fmla="*/ 4 w 29"/>
                  <a:gd name="T5" fmla="*/ 5 h 29"/>
                  <a:gd name="T6" fmla="*/ 1 w 29"/>
                  <a:gd name="T7" fmla="*/ 9 h 29"/>
                  <a:gd name="T8" fmla="*/ 0 w 29"/>
                  <a:gd name="T9" fmla="*/ 15 h 29"/>
                  <a:gd name="T10" fmla="*/ 1 w 29"/>
                  <a:gd name="T11" fmla="*/ 21 h 29"/>
                  <a:gd name="T12" fmla="*/ 4 w 29"/>
                  <a:gd name="T13" fmla="*/ 25 h 29"/>
                  <a:gd name="T14" fmla="*/ 9 w 29"/>
                  <a:gd name="T15" fmla="*/ 29 h 29"/>
                  <a:gd name="T16" fmla="*/ 15 w 29"/>
                  <a:gd name="T17" fmla="*/ 29 h 29"/>
                  <a:gd name="T18" fmla="*/ 15 w 29"/>
                  <a:gd name="T19" fmla="*/ 29 h 29"/>
                  <a:gd name="T20" fmla="*/ 20 w 29"/>
                  <a:gd name="T21" fmla="*/ 29 h 29"/>
                  <a:gd name="T22" fmla="*/ 25 w 29"/>
                  <a:gd name="T23" fmla="*/ 25 h 29"/>
                  <a:gd name="T24" fmla="*/ 28 w 29"/>
                  <a:gd name="T25" fmla="*/ 21 h 29"/>
                  <a:gd name="T26" fmla="*/ 29 w 29"/>
                  <a:gd name="T27" fmla="*/ 15 h 29"/>
                  <a:gd name="T28" fmla="*/ 28 w 29"/>
                  <a:gd name="T29" fmla="*/ 9 h 29"/>
                  <a:gd name="T30" fmla="*/ 25 w 29"/>
                  <a:gd name="T31" fmla="*/ 5 h 29"/>
                  <a:gd name="T32" fmla="*/ 20 w 29"/>
                  <a:gd name="T33" fmla="*/ 1 h 29"/>
                  <a:gd name="T34" fmla="*/ 15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5" y="0"/>
                    </a:moveTo>
                    <a:lnTo>
                      <a:pt x="9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1" y="21"/>
                    </a:lnTo>
                    <a:lnTo>
                      <a:pt x="4" y="25"/>
                    </a:lnTo>
                    <a:lnTo>
                      <a:pt x="9" y="29"/>
                    </a:lnTo>
                    <a:lnTo>
                      <a:pt x="15" y="29"/>
                    </a:lnTo>
                    <a:lnTo>
                      <a:pt x="20" y="29"/>
                    </a:lnTo>
                    <a:lnTo>
                      <a:pt x="25" y="25"/>
                    </a:lnTo>
                    <a:lnTo>
                      <a:pt x="28" y="21"/>
                    </a:lnTo>
                    <a:lnTo>
                      <a:pt x="29" y="15"/>
                    </a:lnTo>
                    <a:lnTo>
                      <a:pt x="28" y="9"/>
                    </a:lnTo>
                    <a:lnTo>
                      <a:pt x="25" y="5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13" name="Freeform 106"/>
              <p:cNvSpPr>
                <a:spLocks/>
              </p:cNvSpPr>
              <p:nvPr/>
            </p:nvSpPr>
            <p:spPr bwMode="auto">
              <a:xfrm>
                <a:off x="2077" y="2960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0 h 30"/>
                  <a:gd name="T4" fmla="*/ 4 w 29"/>
                  <a:gd name="T5" fmla="*/ 4 h 30"/>
                  <a:gd name="T6" fmla="*/ 1 w 29"/>
                  <a:gd name="T7" fmla="*/ 8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4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4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8 h 30"/>
                  <a:gd name="T30" fmla="*/ 25 w 29"/>
                  <a:gd name="T31" fmla="*/ 4 h 30"/>
                  <a:gd name="T32" fmla="*/ 20 w 29"/>
                  <a:gd name="T33" fmla="*/ 0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0"/>
                    </a:lnTo>
                    <a:lnTo>
                      <a:pt x="4" y="4"/>
                    </a:lnTo>
                    <a:lnTo>
                      <a:pt x="1" y="8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4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8"/>
                    </a:lnTo>
                    <a:lnTo>
                      <a:pt x="25" y="4"/>
                    </a:lnTo>
                    <a:lnTo>
                      <a:pt x="2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14" name="Freeform 107"/>
              <p:cNvSpPr>
                <a:spLocks/>
              </p:cNvSpPr>
              <p:nvPr/>
            </p:nvSpPr>
            <p:spPr bwMode="auto">
              <a:xfrm>
                <a:off x="2135" y="2960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10 w 29"/>
                  <a:gd name="T3" fmla="*/ 2 h 30"/>
                  <a:gd name="T4" fmla="*/ 4 w 29"/>
                  <a:gd name="T5" fmla="*/ 4 h 30"/>
                  <a:gd name="T6" fmla="*/ 2 w 29"/>
                  <a:gd name="T7" fmla="*/ 8 h 30"/>
                  <a:gd name="T8" fmla="*/ 0 w 29"/>
                  <a:gd name="T9" fmla="*/ 15 h 30"/>
                  <a:gd name="T10" fmla="*/ 2 w 29"/>
                  <a:gd name="T11" fmla="*/ 20 h 30"/>
                  <a:gd name="T12" fmla="*/ 4 w 29"/>
                  <a:gd name="T13" fmla="*/ 24 h 30"/>
                  <a:gd name="T14" fmla="*/ 10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4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8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4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4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8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15" name="Freeform 108"/>
              <p:cNvSpPr>
                <a:spLocks/>
              </p:cNvSpPr>
              <p:nvPr/>
            </p:nvSpPr>
            <p:spPr bwMode="auto">
              <a:xfrm>
                <a:off x="2194" y="2960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8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4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4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8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8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4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8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16" name="Freeform 109"/>
              <p:cNvSpPr>
                <a:spLocks/>
              </p:cNvSpPr>
              <p:nvPr/>
            </p:nvSpPr>
            <p:spPr bwMode="auto">
              <a:xfrm>
                <a:off x="2252" y="2960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17" name="Freeform 110"/>
              <p:cNvSpPr>
                <a:spLocks/>
              </p:cNvSpPr>
              <p:nvPr/>
            </p:nvSpPr>
            <p:spPr bwMode="auto">
              <a:xfrm>
                <a:off x="2311" y="2960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18" name="Freeform 111"/>
              <p:cNvSpPr>
                <a:spLocks/>
              </p:cNvSpPr>
              <p:nvPr/>
            </p:nvSpPr>
            <p:spPr bwMode="auto">
              <a:xfrm>
                <a:off x="2369" y="2960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19" name="Freeform 112"/>
              <p:cNvSpPr>
                <a:spLocks/>
              </p:cNvSpPr>
              <p:nvPr/>
            </p:nvSpPr>
            <p:spPr bwMode="auto">
              <a:xfrm>
                <a:off x="2428" y="2960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20" name="Freeform 113"/>
              <p:cNvSpPr>
                <a:spLocks/>
              </p:cNvSpPr>
              <p:nvPr/>
            </p:nvSpPr>
            <p:spPr bwMode="auto">
              <a:xfrm>
                <a:off x="2487" y="2960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21" name="Freeform 114"/>
              <p:cNvSpPr>
                <a:spLocks/>
              </p:cNvSpPr>
              <p:nvPr/>
            </p:nvSpPr>
            <p:spPr bwMode="auto">
              <a:xfrm>
                <a:off x="2545" y="2960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6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2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2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6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6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2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2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6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22" name="Freeform 115"/>
              <p:cNvSpPr>
                <a:spLocks/>
              </p:cNvSpPr>
              <p:nvPr/>
            </p:nvSpPr>
            <p:spPr bwMode="auto">
              <a:xfrm>
                <a:off x="2604" y="2960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6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2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2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6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6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2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2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6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23" name="Freeform 116"/>
              <p:cNvSpPr>
                <a:spLocks/>
              </p:cNvSpPr>
              <p:nvPr/>
            </p:nvSpPr>
            <p:spPr bwMode="auto">
              <a:xfrm>
                <a:off x="2662" y="2960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6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2 h 30"/>
                  <a:gd name="T12" fmla="*/ 4 w 30"/>
                  <a:gd name="T13" fmla="*/ 26 h 30"/>
                  <a:gd name="T14" fmla="*/ 10 w 30"/>
                  <a:gd name="T15" fmla="*/ 30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30 h 30"/>
                  <a:gd name="T22" fmla="*/ 26 w 30"/>
                  <a:gd name="T23" fmla="*/ 26 h 30"/>
                  <a:gd name="T24" fmla="*/ 28 w 30"/>
                  <a:gd name="T25" fmla="*/ 22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6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6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2"/>
                    </a:lnTo>
                    <a:lnTo>
                      <a:pt x="4" y="26"/>
                    </a:lnTo>
                    <a:lnTo>
                      <a:pt x="10" y="30"/>
                    </a:lnTo>
                    <a:lnTo>
                      <a:pt x="15" y="30"/>
                    </a:lnTo>
                    <a:lnTo>
                      <a:pt x="20" y="30"/>
                    </a:lnTo>
                    <a:lnTo>
                      <a:pt x="26" y="26"/>
                    </a:lnTo>
                    <a:lnTo>
                      <a:pt x="28" y="22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6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24" name="Freeform 117"/>
              <p:cNvSpPr>
                <a:spLocks/>
              </p:cNvSpPr>
              <p:nvPr/>
            </p:nvSpPr>
            <p:spPr bwMode="auto">
              <a:xfrm>
                <a:off x="2721" y="2962"/>
                <a:ext cx="29" cy="29"/>
              </a:xfrm>
              <a:custGeom>
                <a:avLst/>
                <a:gdLst>
                  <a:gd name="T0" fmla="*/ 14 w 29"/>
                  <a:gd name="T1" fmla="*/ 0 h 29"/>
                  <a:gd name="T2" fmla="*/ 9 w 29"/>
                  <a:gd name="T3" fmla="*/ 0 h 29"/>
                  <a:gd name="T4" fmla="*/ 4 w 29"/>
                  <a:gd name="T5" fmla="*/ 4 h 29"/>
                  <a:gd name="T6" fmla="*/ 1 w 29"/>
                  <a:gd name="T7" fmla="*/ 8 h 29"/>
                  <a:gd name="T8" fmla="*/ 0 w 29"/>
                  <a:gd name="T9" fmla="*/ 14 h 29"/>
                  <a:gd name="T10" fmla="*/ 1 w 29"/>
                  <a:gd name="T11" fmla="*/ 20 h 29"/>
                  <a:gd name="T12" fmla="*/ 4 w 29"/>
                  <a:gd name="T13" fmla="*/ 24 h 29"/>
                  <a:gd name="T14" fmla="*/ 9 w 29"/>
                  <a:gd name="T15" fmla="*/ 28 h 29"/>
                  <a:gd name="T16" fmla="*/ 14 w 29"/>
                  <a:gd name="T17" fmla="*/ 29 h 29"/>
                  <a:gd name="T18" fmla="*/ 14 w 29"/>
                  <a:gd name="T19" fmla="*/ 29 h 29"/>
                  <a:gd name="T20" fmla="*/ 20 w 29"/>
                  <a:gd name="T21" fmla="*/ 28 h 29"/>
                  <a:gd name="T22" fmla="*/ 25 w 29"/>
                  <a:gd name="T23" fmla="*/ 24 h 29"/>
                  <a:gd name="T24" fmla="*/ 28 w 29"/>
                  <a:gd name="T25" fmla="*/ 20 h 29"/>
                  <a:gd name="T26" fmla="*/ 29 w 29"/>
                  <a:gd name="T27" fmla="*/ 14 h 29"/>
                  <a:gd name="T28" fmla="*/ 28 w 29"/>
                  <a:gd name="T29" fmla="*/ 8 h 29"/>
                  <a:gd name="T30" fmla="*/ 25 w 29"/>
                  <a:gd name="T31" fmla="*/ 4 h 29"/>
                  <a:gd name="T32" fmla="*/ 20 w 29"/>
                  <a:gd name="T33" fmla="*/ 0 h 29"/>
                  <a:gd name="T34" fmla="*/ 14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4" y="0"/>
                    </a:moveTo>
                    <a:lnTo>
                      <a:pt x="9" y="0"/>
                    </a:lnTo>
                    <a:lnTo>
                      <a:pt x="4" y="4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9" y="28"/>
                    </a:lnTo>
                    <a:lnTo>
                      <a:pt x="14" y="29"/>
                    </a:lnTo>
                    <a:lnTo>
                      <a:pt x="20" y="28"/>
                    </a:lnTo>
                    <a:lnTo>
                      <a:pt x="25" y="24"/>
                    </a:lnTo>
                    <a:lnTo>
                      <a:pt x="28" y="20"/>
                    </a:lnTo>
                    <a:lnTo>
                      <a:pt x="29" y="14"/>
                    </a:lnTo>
                    <a:lnTo>
                      <a:pt x="28" y="8"/>
                    </a:lnTo>
                    <a:lnTo>
                      <a:pt x="25" y="4"/>
                    </a:lnTo>
                    <a:lnTo>
                      <a:pt x="2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25" name="Freeform 118"/>
              <p:cNvSpPr>
                <a:spLocks/>
              </p:cNvSpPr>
              <p:nvPr/>
            </p:nvSpPr>
            <p:spPr bwMode="auto">
              <a:xfrm>
                <a:off x="2779" y="2962"/>
                <a:ext cx="30" cy="29"/>
              </a:xfrm>
              <a:custGeom>
                <a:avLst/>
                <a:gdLst>
                  <a:gd name="T0" fmla="*/ 15 w 30"/>
                  <a:gd name="T1" fmla="*/ 0 h 29"/>
                  <a:gd name="T2" fmla="*/ 10 w 30"/>
                  <a:gd name="T3" fmla="*/ 0 h 29"/>
                  <a:gd name="T4" fmla="*/ 4 w 30"/>
                  <a:gd name="T5" fmla="*/ 4 h 29"/>
                  <a:gd name="T6" fmla="*/ 2 w 30"/>
                  <a:gd name="T7" fmla="*/ 8 h 29"/>
                  <a:gd name="T8" fmla="*/ 0 w 30"/>
                  <a:gd name="T9" fmla="*/ 14 h 29"/>
                  <a:gd name="T10" fmla="*/ 2 w 30"/>
                  <a:gd name="T11" fmla="*/ 20 h 29"/>
                  <a:gd name="T12" fmla="*/ 4 w 30"/>
                  <a:gd name="T13" fmla="*/ 24 h 29"/>
                  <a:gd name="T14" fmla="*/ 10 w 30"/>
                  <a:gd name="T15" fmla="*/ 28 h 29"/>
                  <a:gd name="T16" fmla="*/ 15 w 30"/>
                  <a:gd name="T17" fmla="*/ 29 h 29"/>
                  <a:gd name="T18" fmla="*/ 15 w 30"/>
                  <a:gd name="T19" fmla="*/ 29 h 29"/>
                  <a:gd name="T20" fmla="*/ 20 w 30"/>
                  <a:gd name="T21" fmla="*/ 28 h 29"/>
                  <a:gd name="T22" fmla="*/ 26 w 30"/>
                  <a:gd name="T23" fmla="*/ 24 h 29"/>
                  <a:gd name="T24" fmla="*/ 28 w 30"/>
                  <a:gd name="T25" fmla="*/ 20 h 29"/>
                  <a:gd name="T26" fmla="*/ 30 w 30"/>
                  <a:gd name="T27" fmla="*/ 14 h 29"/>
                  <a:gd name="T28" fmla="*/ 28 w 30"/>
                  <a:gd name="T29" fmla="*/ 8 h 29"/>
                  <a:gd name="T30" fmla="*/ 26 w 30"/>
                  <a:gd name="T31" fmla="*/ 4 h 29"/>
                  <a:gd name="T32" fmla="*/ 20 w 30"/>
                  <a:gd name="T33" fmla="*/ 0 h 29"/>
                  <a:gd name="T34" fmla="*/ 15 w 30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29"/>
                  <a:gd name="T56" fmla="*/ 30 w 30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29">
                    <a:moveTo>
                      <a:pt x="15" y="0"/>
                    </a:moveTo>
                    <a:lnTo>
                      <a:pt x="10" y="0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4"/>
                    </a:lnTo>
                    <a:lnTo>
                      <a:pt x="2" y="20"/>
                    </a:lnTo>
                    <a:lnTo>
                      <a:pt x="4" y="24"/>
                    </a:lnTo>
                    <a:lnTo>
                      <a:pt x="10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6" y="24"/>
                    </a:lnTo>
                    <a:lnTo>
                      <a:pt x="28" y="20"/>
                    </a:lnTo>
                    <a:lnTo>
                      <a:pt x="30" y="14"/>
                    </a:lnTo>
                    <a:lnTo>
                      <a:pt x="28" y="8"/>
                    </a:lnTo>
                    <a:lnTo>
                      <a:pt x="26" y="4"/>
                    </a:lnTo>
                    <a:lnTo>
                      <a:pt x="20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26" name="Freeform 119"/>
              <p:cNvSpPr>
                <a:spLocks/>
              </p:cNvSpPr>
              <p:nvPr/>
            </p:nvSpPr>
            <p:spPr bwMode="auto">
              <a:xfrm>
                <a:off x="2838" y="2962"/>
                <a:ext cx="29" cy="29"/>
              </a:xfrm>
              <a:custGeom>
                <a:avLst/>
                <a:gdLst>
                  <a:gd name="T0" fmla="*/ 15 w 29"/>
                  <a:gd name="T1" fmla="*/ 0 h 29"/>
                  <a:gd name="T2" fmla="*/ 9 w 29"/>
                  <a:gd name="T3" fmla="*/ 1 h 29"/>
                  <a:gd name="T4" fmla="*/ 4 w 29"/>
                  <a:gd name="T5" fmla="*/ 4 h 29"/>
                  <a:gd name="T6" fmla="*/ 1 w 29"/>
                  <a:gd name="T7" fmla="*/ 8 h 29"/>
                  <a:gd name="T8" fmla="*/ 0 w 29"/>
                  <a:gd name="T9" fmla="*/ 14 h 29"/>
                  <a:gd name="T10" fmla="*/ 1 w 29"/>
                  <a:gd name="T11" fmla="*/ 20 h 29"/>
                  <a:gd name="T12" fmla="*/ 4 w 29"/>
                  <a:gd name="T13" fmla="*/ 24 h 29"/>
                  <a:gd name="T14" fmla="*/ 9 w 29"/>
                  <a:gd name="T15" fmla="*/ 28 h 29"/>
                  <a:gd name="T16" fmla="*/ 15 w 29"/>
                  <a:gd name="T17" fmla="*/ 29 h 29"/>
                  <a:gd name="T18" fmla="*/ 15 w 29"/>
                  <a:gd name="T19" fmla="*/ 29 h 29"/>
                  <a:gd name="T20" fmla="*/ 20 w 29"/>
                  <a:gd name="T21" fmla="*/ 28 h 29"/>
                  <a:gd name="T22" fmla="*/ 25 w 29"/>
                  <a:gd name="T23" fmla="*/ 24 h 29"/>
                  <a:gd name="T24" fmla="*/ 28 w 29"/>
                  <a:gd name="T25" fmla="*/ 20 h 29"/>
                  <a:gd name="T26" fmla="*/ 29 w 29"/>
                  <a:gd name="T27" fmla="*/ 14 h 29"/>
                  <a:gd name="T28" fmla="*/ 28 w 29"/>
                  <a:gd name="T29" fmla="*/ 8 h 29"/>
                  <a:gd name="T30" fmla="*/ 25 w 29"/>
                  <a:gd name="T31" fmla="*/ 4 h 29"/>
                  <a:gd name="T32" fmla="*/ 20 w 29"/>
                  <a:gd name="T33" fmla="*/ 1 h 29"/>
                  <a:gd name="T34" fmla="*/ 15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5" y="0"/>
                    </a:moveTo>
                    <a:lnTo>
                      <a:pt x="9" y="1"/>
                    </a:lnTo>
                    <a:lnTo>
                      <a:pt x="4" y="4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9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5" y="24"/>
                    </a:lnTo>
                    <a:lnTo>
                      <a:pt x="28" y="20"/>
                    </a:lnTo>
                    <a:lnTo>
                      <a:pt x="29" y="14"/>
                    </a:lnTo>
                    <a:lnTo>
                      <a:pt x="28" y="8"/>
                    </a:lnTo>
                    <a:lnTo>
                      <a:pt x="25" y="4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27" name="Freeform 120"/>
              <p:cNvSpPr>
                <a:spLocks/>
              </p:cNvSpPr>
              <p:nvPr/>
            </p:nvSpPr>
            <p:spPr bwMode="auto">
              <a:xfrm>
                <a:off x="2897" y="2962"/>
                <a:ext cx="29" cy="29"/>
              </a:xfrm>
              <a:custGeom>
                <a:avLst/>
                <a:gdLst>
                  <a:gd name="T0" fmla="*/ 14 w 29"/>
                  <a:gd name="T1" fmla="*/ 0 h 29"/>
                  <a:gd name="T2" fmla="*/ 9 w 29"/>
                  <a:gd name="T3" fmla="*/ 1 h 29"/>
                  <a:gd name="T4" fmla="*/ 4 w 29"/>
                  <a:gd name="T5" fmla="*/ 4 h 29"/>
                  <a:gd name="T6" fmla="*/ 1 w 29"/>
                  <a:gd name="T7" fmla="*/ 9 h 29"/>
                  <a:gd name="T8" fmla="*/ 0 w 29"/>
                  <a:gd name="T9" fmla="*/ 14 h 29"/>
                  <a:gd name="T10" fmla="*/ 1 w 29"/>
                  <a:gd name="T11" fmla="*/ 20 h 29"/>
                  <a:gd name="T12" fmla="*/ 4 w 29"/>
                  <a:gd name="T13" fmla="*/ 25 h 29"/>
                  <a:gd name="T14" fmla="*/ 9 w 29"/>
                  <a:gd name="T15" fmla="*/ 28 h 29"/>
                  <a:gd name="T16" fmla="*/ 14 w 29"/>
                  <a:gd name="T17" fmla="*/ 29 h 29"/>
                  <a:gd name="T18" fmla="*/ 14 w 29"/>
                  <a:gd name="T19" fmla="*/ 29 h 29"/>
                  <a:gd name="T20" fmla="*/ 20 w 29"/>
                  <a:gd name="T21" fmla="*/ 28 h 29"/>
                  <a:gd name="T22" fmla="*/ 25 w 29"/>
                  <a:gd name="T23" fmla="*/ 25 h 29"/>
                  <a:gd name="T24" fmla="*/ 28 w 29"/>
                  <a:gd name="T25" fmla="*/ 20 h 29"/>
                  <a:gd name="T26" fmla="*/ 29 w 29"/>
                  <a:gd name="T27" fmla="*/ 14 h 29"/>
                  <a:gd name="T28" fmla="*/ 28 w 29"/>
                  <a:gd name="T29" fmla="*/ 9 h 29"/>
                  <a:gd name="T30" fmla="*/ 25 w 29"/>
                  <a:gd name="T31" fmla="*/ 4 h 29"/>
                  <a:gd name="T32" fmla="*/ 20 w 29"/>
                  <a:gd name="T33" fmla="*/ 1 h 29"/>
                  <a:gd name="T34" fmla="*/ 14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4" y="0"/>
                    </a:move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5"/>
                    </a:lnTo>
                    <a:lnTo>
                      <a:pt x="9" y="28"/>
                    </a:lnTo>
                    <a:lnTo>
                      <a:pt x="14" y="29"/>
                    </a:lnTo>
                    <a:lnTo>
                      <a:pt x="20" y="28"/>
                    </a:lnTo>
                    <a:lnTo>
                      <a:pt x="25" y="25"/>
                    </a:lnTo>
                    <a:lnTo>
                      <a:pt x="28" y="20"/>
                    </a:lnTo>
                    <a:lnTo>
                      <a:pt x="29" y="14"/>
                    </a:lnTo>
                    <a:lnTo>
                      <a:pt x="28" y="9"/>
                    </a:lnTo>
                    <a:lnTo>
                      <a:pt x="25" y="4"/>
                    </a:lnTo>
                    <a:lnTo>
                      <a:pt x="20" y="1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28" name="Freeform 121"/>
              <p:cNvSpPr>
                <a:spLocks/>
              </p:cNvSpPr>
              <p:nvPr/>
            </p:nvSpPr>
            <p:spPr bwMode="auto">
              <a:xfrm>
                <a:off x="2955" y="2962"/>
                <a:ext cx="29" cy="29"/>
              </a:xfrm>
              <a:custGeom>
                <a:avLst/>
                <a:gdLst>
                  <a:gd name="T0" fmla="*/ 15 w 29"/>
                  <a:gd name="T1" fmla="*/ 0 h 29"/>
                  <a:gd name="T2" fmla="*/ 9 w 29"/>
                  <a:gd name="T3" fmla="*/ 1 h 29"/>
                  <a:gd name="T4" fmla="*/ 4 w 29"/>
                  <a:gd name="T5" fmla="*/ 4 h 29"/>
                  <a:gd name="T6" fmla="*/ 1 w 29"/>
                  <a:gd name="T7" fmla="*/ 9 h 29"/>
                  <a:gd name="T8" fmla="*/ 0 w 29"/>
                  <a:gd name="T9" fmla="*/ 14 h 29"/>
                  <a:gd name="T10" fmla="*/ 1 w 29"/>
                  <a:gd name="T11" fmla="*/ 20 h 29"/>
                  <a:gd name="T12" fmla="*/ 4 w 29"/>
                  <a:gd name="T13" fmla="*/ 25 h 29"/>
                  <a:gd name="T14" fmla="*/ 9 w 29"/>
                  <a:gd name="T15" fmla="*/ 28 h 29"/>
                  <a:gd name="T16" fmla="*/ 15 w 29"/>
                  <a:gd name="T17" fmla="*/ 29 h 29"/>
                  <a:gd name="T18" fmla="*/ 15 w 29"/>
                  <a:gd name="T19" fmla="*/ 29 h 29"/>
                  <a:gd name="T20" fmla="*/ 20 w 29"/>
                  <a:gd name="T21" fmla="*/ 28 h 29"/>
                  <a:gd name="T22" fmla="*/ 25 w 29"/>
                  <a:gd name="T23" fmla="*/ 25 h 29"/>
                  <a:gd name="T24" fmla="*/ 28 w 29"/>
                  <a:gd name="T25" fmla="*/ 20 h 29"/>
                  <a:gd name="T26" fmla="*/ 29 w 29"/>
                  <a:gd name="T27" fmla="*/ 14 h 29"/>
                  <a:gd name="T28" fmla="*/ 28 w 29"/>
                  <a:gd name="T29" fmla="*/ 9 h 29"/>
                  <a:gd name="T30" fmla="*/ 25 w 29"/>
                  <a:gd name="T31" fmla="*/ 4 h 29"/>
                  <a:gd name="T32" fmla="*/ 20 w 29"/>
                  <a:gd name="T33" fmla="*/ 1 h 29"/>
                  <a:gd name="T34" fmla="*/ 15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5" y="0"/>
                    </a:move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5"/>
                    </a:lnTo>
                    <a:lnTo>
                      <a:pt x="9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5" y="25"/>
                    </a:lnTo>
                    <a:lnTo>
                      <a:pt x="28" y="20"/>
                    </a:lnTo>
                    <a:lnTo>
                      <a:pt x="29" y="14"/>
                    </a:lnTo>
                    <a:lnTo>
                      <a:pt x="28" y="9"/>
                    </a:lnTo>
                    <a:lnTo>
                      <a:pt x="25" y="4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29" name="Freeform 122"/>
              <p:cNvSpPr>
                <a:spLocks/>
              </p:cNvSpPr>
              <p:nvPr/>
            </p:nvSpPr>
            <p:spPr bwMode="auto">
              <a:xfrm>
                <a:off x="3014" y="2962"/>
                <a:ext cx="29" cy="29"/>
              </a:xfrm>
              <a:custGeom>
                <a:avLst/>
                <a:gdLst>
                  <a:gd name="T0" fmla="*/ 14 w 29"/>
                  <a:gd name="T1" fmla="*/ 0 h 29"/>
                  <a:gd name="T2" fmla="*/ 9 w 29"/>
                  <a:gd name="T3" fmla="*/ 1 h 29"/>
                  <a:gd name="T4" fmla="*/ 4 w 29"/>
                  <a:gd name="T5" fmla="*/ 4 h 29"/>
                  <a:gd name="T6" fmla="*/ 1 w 29"/>
                  <a:gd name="T7" fmla="*/ 9 h 29"/>
                  <a:gd name="T8" fmla="*/ 0 w 29"/>
                  <a:gd name="T9" fmla="*/ 14 h 29"/>
                  <a:gd name="T10" fmla="*/ 1 w 29"/>
                  <a:gd name="T11" fmla="*/ 20 h 29"/>
                  <a:gd name="T12" fmla="*/ 4 w 29"/>
                  <a:gd name="T13" fmla="*/ 25 h 29"/>
                  <a:gd name="T14" fmla="*/ 9 w 29"/>
                  <a:gd name="T15" fmla="*/ 28 h 29"/>
                  <a:gd name="T16" fmla="*/ 14 w 29"/>
                  <a:gd name="T17" fmla="*/ 29 h 29"/>
                  <a:gd name="T18" fmla="*/ 14 w 29"/>
                  <a:gd name="T19" fmla="*/ 29 h 29"/>
                  <a:gd name="T20" fmla="*/ 20 w 29"/>
                  <a:gd name="T21" fmla="*/ 28 h 29"/>
                  <a:gd name="T22" fmla="*/ 25 w 29"/>
                  <a:gd name="T23" fmla="*/ 25 h 29"/>
                  <a:gd name="T24" fmla="*/ 28 w 29"/>
                  <a:gd name="T25" fmla="*/ 20 h 29"/>
                  <a:gd name="T26" fmla="*/ 29 w 29"/>
                  <a:gd name="T27" fmla="*/ 14 h 29"/>
                  <a:gd name="T28" fmla="*/ 28 w 29"/>
                  <a:gd name="T29" fmla="*/ 9 h 29"/>
                  <a:gd name="T30" fmla="*/ 25 w 29"/>
                  <a:gd name="T31" fmla="*/ 4 h 29"/>
                  <a:gd name="T32" fmla="*/ 20 w 29"/>
                  <a:gd name="T33" fmla="*/ 1 h 29"/>
                  <a:gd name="T34" fmla="*/ 14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4" y="0"/>
                    </a:move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5"/>
                    </a:lnTo>
                    <a:lnTo>
                      <a:pt x="9" y="28"/>
                    </a:lnTo>
                    <a:lnTo>
                      <a:pt x="14" y="29"/>
                    </a:lnTo>
                    <a:lnTo>
                      <a:pt x="20" y="28"/>
                    </a:lnTo>
                    <a:lnTo>
                      <a:pt x="25" y="25"/>
                    </a:lnTo>
                    <a:lnTo>
                      <a:pt x="28" y="20"/>
                    </a:lnTo>
                    <a:lnTo>
                      <a:pt x="29" y="14"/>
                    </a:lnTo>
                    <a:lnTo>
                      <a:pt x="28" y="9"/>
                    </a:lnTo>
                    <a:lnTo>
                      <a:pt x="25" y="4"/>
                    </a:lnTo>
                    <a:lnTo>
                      <a:pt x="20" y="1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30" name="Freeform 123"/>
              <p:cNvSpPr>
                <a:spLocks/>
              </p:cNvSpPr>
              <p:nvPr/>
            </p:nvSpPr>
            <p:spPr bwMode="auto">
              <a:xfrm>
                <a:off x="3072" y="2962"/>
                <a:ext cx="30" cy="29"/>
              </a:xfrm>
              <a:custGeom>
                <a:avLst/>
                <a:gdLst>
                  <a:gd name="T0" fmla="*/ 15 w 30"/>
                  <a:gd name="T1" fmla="*/ 0 h 29"/>
                  <a:gd name="T2" fmla="*/ 10 w 30"/>
                  <a:gd name="T3" fmla="*/ 1 h 29"/>
                  <a:gd name="T4" fmla="*/ 4 w 30"/>
                  <a:gd name="T5" fmla="*/ 4 h 29"/>
                  <a:gd name="T6" fmla="*/ 2 w 30"/>
                  <a:gd name="T7" fmla="*/ 9 h 29"/>
                  <a:gd name="T8" fmla="*/ 0 w 30"/>
                  <a:gd name="T9" fmla="*/ 14 h 29"/>
                  <a:gd name="T10" fmla="*/ 2 w 30"/>
                  <a:gd name="T11" fmla="*/ 20 h 29"/>
                  <a:gd name="T12" fmla="*/ 4 w 30"/>
                  <a:gd name="T13" fmla="*/ 25 h 29"/>
                  <a:gd name="T14" fmla="*/ 10 w 30"/>
                  <a:gd name="T15" fmla="*/ 28 h 29"/>
                  <a:gd name="T16" fmla="*/ 15 w 30"/>
                  <a:gd name="T17" fmla="*/ 29 h 29"/>
                  <a:gd name="T18" fmla="*/ 15 w 30"/>
                  <a:gd name="T19" fmla="*/ 29 h 29"/>
                  <a:gd name="T20" fmla="*/ 20 w 30"/>
                  <a:gd name="T21" fmla="*/ 28 h 29"/>
                  <a:gd name="T22" fmla="*/ 26 w 30"/>
                  <a:gd name="T23" fmla="*/ 25 h 29"/>
                  <a:gd name="T24" fmla="*/ 28 w 30"/>
                  <a:gd name="T25" fmla="*/ 20 h 29"/>
                  <a:gd name="T26" fmla="*/ 30 w 30"/>
                  <a:gd name="T27" fmla="*/ 14 h 29"/>
                  <a:gd name="T28" fmla="*/ 28 w 30"/>
                  <a:gd name="T29" fmla="*/ 9 h 29"/>
                  <a:gd name="T30" fmla="*/ 26 w 30"/>
                  <a:gd name="T31" fmla="*/ 4 h 29"/>
                  <a:gd name="T32" fmla="*/ 20 w 30"/>
                  <a:gd name="T33" fmla="*/ 1 h 29"/>
                  <a:gd name="T34" fmla="*/ 15 w 30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29"/>
                  <a:gd name="T56" fmla="*/ 30 w 30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29">
                    <a:moveTo>
                      <a:pt x="15" y="0"/>
                    </a:moveTo>
                    <a:lnTo>
                      <a:pt x="10" y="1"/>
                    </a:lnTo>
                    <a:lnTo>
                      <a:pt x="4" y="4"/>
                    </a:lnTo>
                    <a:lnTo>
                      <a:pt x="2" y="9"/>
                    </a:lnTo>
                    <a:lnTo>
                      <a:pt x="0" y="14"/>
                    </a:lnTo>
                    <a:lnTo>
                      <a:pt x="2" y="20"/>
                    </a:lnTo>
                    <a:lnTo>
                      <a:pt x="4" y="25"/>
                    </a:lnTo>
                    <a:lnTo>
                      <a:pt x="10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6" y="25"/>
                    </a:lnTo>
                    <a:lnTo>
                      <a:pt x="28" y="20"/>
                    </a:lnTo>
                    <a:lnTo>
                      <a:pt x="30" y="14"/>
                    </a:lnTo>
                    <a:lnTo>
                      <a:pt x="28" y="9"/>
                    </a:lnTo>
                    <a:lnTo>
                      <a:pt x="26" y="4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31" name="Freeform 124"/>
              <p:cNvSpPr>
                <a:spLocks/>
              </p:cNvSpPr>
              <p:nvPr/>
            </p:nvSpPr>
            <p:spPr bwMode="auto">
              <a:xfrm>
                <a:off x="3131" y="2962"/>
                <a:ext cx="29" cy="29"/>
              </a:xfrm>
              <a:custGeom>
                <a:avLst/>
                <a:gdLst>
                  <a:gd name="T0" fmla="*/ 14 w 29"/>
                  <a:gd name="T1" fmla="*/ 0 h 29"/>
                  <a:gd name="T2" fmla="*/ 9 w 29"/>
                  <a:gd name="T3" fmla="*/ 1 h 29"/>
                  <a:gd name="T4" fmla="*/ 4 w 29"/>
                  <a:gd name="T5" fmla="*/ 4 h 29"/>
                  <a:gd name="T6" fmla="*/ 1 w 29"/>
                  <a:gd name="T7" fmla="*/ 9 h 29"/>
                  <a:gd name="T8" fmla="*/ 0 w 29"/>
                  <a:gd name="T9" fmla="*/ 14 h 29"/>
                  <a:gd name="T10" fmla="*/ 1 w 29"/>
                  <a:gd name="T11" fmla="*/ 20 h 29"/>
                  <a:gd name="T12" fmla="*/ 4 w 29"/>
                  <a:gd name="T13" fmla="*/ 25 h 29"/>
                  <a:gd name="T14" fmla="*/ 9 w 29"/>
                  <a:gd name="T15" fmla="*/ 28 h 29"/>
                  <a:gd name="T16" fmla="*/ 14 w 29"/>
                  <a:gd name="T17" fmla="*/ 29 h 29"/>
                  <a:gd name="T18" fmla="*/ 14 w 29"/>
                  <a:gd name="T19" fmla="*/ 29 h 29"/>
                  <a:gd name="T20" fmla="*/ 20 w 29"/>
                  <a:gd name="T21" fmla="*/ 28 h 29"/>
                  <a:gd name="T22" fmla="*/ 25 w 29"/>
                  <a:gd name="T23" fmla="*/ 25 h 29"/>
                  <a:gd name="T24" fmla="*/ 28 w 29"/>
                  <a:gd name="T25" fmla="*/ 20 h 29"/>
                  <a:gd name="T26" fmla="*/ 29 w 29"/>
                  <a:gd name="T27" fmla="*/ 14 h 29"/>
                  <a:gd name="T28" fmla="*/ 28 w 29"/>
                  <a:gd name="T29" fmla="*/ 9 h 29"/>
                  <a:gd name="T30" fmla="*/ 25 w 29"/>
                  <a:gd name="T31" fmla="*/ 4 h 29"/>
                  <a:gd name="T32" fmla="*/ 20 w 29"/>
                  <a:gd name="T33" fmla="*/ 1 h 29"/>
                  <a:gd name="T34" fmla="*/ 14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4" y="0"/>
                    </a:move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5"/>
                    </a:lnTo>
                    <a:lnTo>
                      <a:pt x="9" y="28"/>
                    </a:lnTo>
                    <a:lnTo>
                      <a:pt x="14" y="29"/>
                    </a:lnTo>
                    <a:lnTo>
                      <a:pt x="20" y="28"/>
                    </a:lnTo>
                    <a:lnTo>
                      <a:pt x="25" y="25"/>
                    </a:lnTo>
                    <a:lnTo>
                      <a:pt x="28" y="20"/>
                    </a:lnTo>
                    <a:lnTo>
                      <a:pt x="29" y="14"/>
                    </a:lnTo>
                    <a:lnTo>
                      <a:pt x="28" y="9"/>
                    </a:lnTo>
                    <a:lnTo>
                      <a:pt x="25" y="4"/>
                    </a:lnTo>
                    <a:lnTo>
                      <a:pt x="20" y="1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32" name="Freeform 125"/>
              <p:cNvSpPr>
                <a:spLocks/>
              </p:cNvSpPr>
              <p:nvPr/>
            </p:nvSpPr>
            <p:spPr bwMode="auto">
              <a:xfrm>
                <a:off x="3189" y="2962"/>
                <a:ext cx="30" cy="29"/>
              </a:xfrm>
              <a:custGeom>
                <a:avLst/>
                <a:gdLst>
                  <a:gd name="T0" fmla="*/ 15 w 30"/>
                  <a:gd name="T1" fmla="*/ 0 h 29"/>
                  <a:gd name="T2" fmla="*/ 10 w 30"/>
                  <a:gd name="T3" fmla="*/ 1 h 29"/>
                  <a:gd name="T4" fmla="*/ 4 w 30"/>
                  <a:gd name="T5" fmla="*/ 4 h 29"/>
                  <a:gd name="T6" fmla="*/ 2 w 30"/>
                  <a:gd name="T7" fmla="*/ 9 h 29"/>
                  <a:gd name="T8" fmla="*/ 0 w 30"/>
                  <a:gd name="T9" fmla="*/ 14 h 29"/>
                  <a:gd name="T10" fmla="*/ 2 w 30"/>
                  <a:gd name="T11" fmla="*/ 20 h 29"/>
                  <a:gd name="T12" fmla="*/ 4 w 30"/>
                  <a:gd name="T13" fmla="*/ 25 h 29"/>
                  <a:gd name="T14" fmla="*/ 10 w 30"/>
                  <a:gd name="T15" fmla="*/ 28 h 29"/>
                  <a:gd name="T16" fmla="*/ 15 w 30"/>
                  <a:gd name="T17" fmla="*/ 29 h 29"/>
                  <a:gd name="T18" fmla="*/ 15 w 30"/>
                  <a:gd name="T19" fmla="*/ 29 h 29"/>
                  <a:gd name="T20" fmla="*/ 20 w 30"/>
                  <a:gd name="T21" fmla="*/ 28 h 29"/>
                  <a:gd name="T22" fmla="*/ 26 w 30"/>
                  <a:gd name="T23" fmla="*/ 25 h 29"/>
                  <a:gd name="T24" fmla="*/ 28 w 30"/>
                  <a:gd name="T25" fmla="*/ 20 h 29"/>
                  <a:gd name="T26" fmla="*/ 30 w 30"/>
                  <a:gd name="T27" fmla="*/ 14 h 29"/>
                  <a:gd name="T28" fmla="*/ 28 w 30"/>
                  <a:gd name="T29" fmla="*/ 9 h 29"/>
                  <a:gd name="T30" fmla="*/ 26 w 30"/>
                  <a:gd name="T31" fmla="*/ 4 h 29"/>
                  <a:gd name="T32" fmla="*/ 20 w 30"/>
                  <a:gd name="T33" fmla="*/ 1 h 29"/>
                  <a:gd name="T34" fmla="*/ 15 w 30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29"/>
                  <a:gd name="T56" fmla="*/ 30 w 30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29">
                    <a:moveTo>
                      <a:pt x="15" y="0"/>
                    </a:moveTo>
                    <a:lnTo>
                      <a:pt x="10" y="1"/>
                    </a:lnTo>
                    <a:lnTo>
                      <a:pt x="4" y="4"/>
                    </a:lnTo>
                    <a:lnTo>
                      <a:pt x="2" y="9"/>
                    </a:lnTo>
                    <a:lnTo>
                      <a:pt x="0" y="14"/>
                    </a:lnTo>
                    <a:lnTo>
                      <a:pt x="2" y="20"/>
                    </a:lnTo>
                    <a:lnTo>
                      <a:pt x="4" y="25"/>
                    </a:lnTo>
                    <a:lnTo>
                      <a:pt x="10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6" y="25"/>
                    </a:lnTo>
                    <a:lnTo>
                      <a:pt x="28" y="20"/>
                    </a:lnTo>
                    <a:lnTo>
                      <a:pt x="30" y="14"/>
                    </a:lnTo>
                    <a:lnTo>
                      <a:pt x="28" y="9"/>
                    </a:lnTo>
                    <a:lnTo>
                      <a:pt x="26" y="4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33" name="Freeform 126"/>
              <p:cNvSpPr>
                <a:spLocks/>
              </p:cNvSpPr>
              <p:nvPr/>
            </p:nvSpPr>
            <p:spPr bwMode="auto">
              <a:xfrm>
                <a:off x="3248" y="2962"/>
                <a:ext cx="29" cy="29"/>
              </a:xfrm>
              <a:custGeom>
                <a:avLst/>
                <a:gdLst>
                  <a:gd name="T0" fmla="*/ 15 w 29"/>
                  <a:gd name="T1" fmla="*/ 0 h 29"/>
                  <a:gd name="T2" fmla="*/ 9 w 29"/>
                  <a:gd name="T3" fmla="*/ 1 h 29"/>
                  <a:gd name="T4" fmla="*/ 4 w 29"/>
                  <a:gd name="T5" fmla="*/ 5 h 29"/>
                  <a:gd name="T6" fmla="*/ 1 w 29"/>
                  <a:gd name="T7" fmla="*/ 9 h 29"/>
                  <a:gd name="T8" fmla="*/ 0 w 29"/>
                  <a:gd name="T9" fmla="*/ 14 h 29"/>
                  <a:gd name="T10" fmla="*/ 1 w 29"/>
                  <a:gd name="T11" fmla="*/ 21 h 29"/>
                  <a:gd name="T12" fmla="*/ 4 w 29"/>
                  <a:gd name="T13" fmla="*/ 25 h 29"/>
                  <a:gd name="T14" fmla="*/ 9 w 29"/>
                  <a:gd name="T15" fmla="*/ 28 h 29"/>
                  <a:gd name="T16" fmla="*/ 15 w 29"/>
                  <a:gd name="T17" fmla="*/ 29 h 29"/>
                  <a:gd name="T18" fmla="*/ 15 w 29"/>
                  <a:gd name="T19" fmla="*/ 29 h 29"/>
                  <a:gd name="T20" fmla="*/ 20 w 29"/>
                  <a:gd name="T21" fmla="*/ 28 h 29"/>
                  <a:gd name="T22" fmla="*/ 25 w 29"/>
                  <a:gd name="T23" fmla="*/ 25 h 29"/>
                  <a:gd name="T24" fmla="*/ 28 w 29"/>
                  <a:gd name="T25" fmla="*/ 21 h 29"/>
                  <a:gd name="T26" fmla="*/ 29 w 29"/>
                  <a:gd name="T27" fmla="*/ 14 h 29"/>
                  <a:gd name="T28" fmla="*/ 28 w 29"/>
                  <a:gd name="T29" fmla="*/ 9 h 29"/>
                  <a:gd name="T30" fmla="*/ 25 w 29"/>
                  <a:gd name="T31" fmla="*/ 5 h 29"/>
                  <a:gd name="T32" fmla="*/ 20 w 29"/>
                  <a:gd name="T33" fmla="*/ 1 h 29"/>
                  <a:gd name="T34" fmla="*/ 15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5" y="0"/>
                    </a:moveTo>
                    <a:lnTo>
                      <a:pt x="9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4"/>
                    </a:lnTo>
                    <a:lnTo>
                      <a:pt x="1" y="21"/>
                    </a:lnTo>
                    <a:lnTo>
                      <a:pt x="4" y="25"/>
                    </a:lnTo>
                    <a:lnTo>
                      <a:pt x="9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5" y="25"/>
                    </a:lnTo>
                    <a:lnTo>
                      <a:pt x="28" y="21"/>
                    </a:lnTo>
                    <a:lnTo>
                      <a:pt x="29" y="14"/>
                    </a:lnTo>
                    <a:lnTo>
                      <a:pt x="28" y="9"/>
                    </a:lnTo>
                    <a:lnTo>
                      <a:pt x="25" y="5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34" name="Freeform 127"/>
              <p:cNvSpPr>
                <a:spLocks/>
              </p:cNvSpPr>
              <p:nvPr/>
            </p:nvSpPr>
            <p:spPr bwMode="auto">
              <a:xfrm>
                <a:off x="3307" y="2962"/>
                <a:ext cx="29" cy="29"/>
              </a:xfrm>
              <a:custGeom>
                <a:avLst/>
                <a:gdLst>
                  <a:gd name="T0" fmla="*/ 14 w 29"/>
                  <a:gd name="T1" fmla="*/ 0 h 29"/>
                  <a:gd name="T2" fmla="*/ 9 w 29"/>
                  <a:gd name="T3" fmla="*/ 1 h 29"/>
                  <a:gd name="T4" fmla="*/ 4 w 29"/>
                  <a:gd name="T5" fmla="*/ 5 h 29"/>
                  <a:gd name="T6" fmla="*/ 1 w 29"/>
                  <a:gd name="T7" fmla="*/ 9 h 29"/>
                  <a:gd name="T8" fmla="*/ 0 w 29"/>
                  <a:gd name="T9" fmla="*/ 14 h 29"/>
                  <a:gd name="T10" fmla="*/ 1 w 29"/>
                  <a:gd name="T11" fmla="*/ 21 h 29"/>
                  <a:gd name="T12" fmla="*/ 4 w 29"/>
                  <a:gd name="T13" fmla="*/ 25 h 29"/>
                  <a:gd name="T14" fmla="*/ 9 w 29"/>
                  <a:gd name="T15" fmla="*/ 29 h 29"/>
                  <a:gd name="T16" fmla="*/ 14 w 29"/>
                  <a:gd name="T17" fmla="*/ 29 h 29"/>
                  <a:gd name="T18" fmla="*/ 14 w 29"/>
                  <a:gd name="T19" fmla="*/ 29 h 29"/>
                  <a:gd name="T20" fmla="*/ 19 w 29"/>
                  <a:gd name="T21" fmla="*/ 29 h 29"/>
                  <a:gd name="T22" fmla="*/ 25 w 29"/>
                  <a:gd name="T23" fmla="*/ 25 h 29"/>
                  <a:gd name="T24" fmla="*/ 27 w 29"/>
                  <a:gd name="T25" fmla="*/ 21 h 29"/>
                  <a:gd name="T26" fmla="*/ 29 w 29"/>
                  <a:gd name="T27" fmla="*/ 14 h 29"/>
                  <a:gd name="T28" fmla="*/ 27 w 29"/>
                  <a:gd name="T29" fmla="*/ 9 h 29"/>
                  <a:gd name="T30" fmla="*/ 25 w 29"/>
                  <a:gd name="T31" fmla="*/ 5 h 29"/>
                  <a:gd name="T32" fmla="*/ 19 w 29"/>
                  <a:gd name="T33" fmla="*/ 1 h 29"/>
                  <a:gd name="T34" fmla="*/ 14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4" y="0"/>
                    </a:moveTo>
                    <a:lnTo>
                      <a:pt x="9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4"/>
                    </a:lnTo>
                    <a:lnTo>
                      <a:pt x="1" y="21"/>
                    </a:lnTo>
                    <a:lnTo>
                      <a:pt x="4" y="25"/>
                    </a:lnTo>
                    <a:lnTo>
                      <a:pt x="9" y="29"/>
                    </a:lnTo>
                    <a:lnTo>
                      <a:pt x="14" y="29"/>
                    </a:lnTo>
                    <a:lnTo>
                      <a:pt x="19" y="29"/>
                    </a:lnTo>
                    <a:lnTo>
                      <a:pt x="25" y="25"/>
                    </a:lnTo>
                    <a:lnTo>
                      <a:pt x="27" y="21"/>
                    </a:lnTo>
                    <a:lnTo>
                      <a:pt x="29" y="14"/>
                    </a:lnTo>
                    <a:lnTo>
                      <a:pt x="27" y="9"/>
                    </a:lnTo>
                    <a:lnTo>
                      <a:pt x="25" y="5"/>
                    </a:lnTo>
                    <a:lnTo>
                      <a:pt x="19" y="1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35" name="Freeform 128"/>
              <p:cNvSpPr>
                <a:spLocks/>
              </p:cNvSpPr>
              <p:nvPr/>
            </p:nvSpPr>
            <p:spPr bwMode="auto">
              <a:xfrm>
                <a:off x="3365" y="2962"/>
                <a:ext cx="29" cy="29"/>
              </a:xfrm>
              <a:custGeom>
                <a:avLst/>
                <a:gdLst>
                  <a:gd name="T0" fmla="*/ 15 w 29"/>
                  <a:gd name="T1" fmla="*/ 0 h 29"/>
                  <a:gd name="T2" fmla="*/ 9 w 29"/>
                  <a:gd name="T3" fmla="*/ 1 h 29"/>
                  <a:gd name="T4" fmla="*/ 4 w 29"/>
                  <a:gd name="T5" fmla="*/ 5 h 29"/>
                  <a:gd name="T6" fmla="*/ 1 w 29"/>
                  <a:gd name="T7" fmla="*/ 9 h 29"/>
                  <a:gd name="T8" fmla="*/ 0 w 29"/>
                  <a:gd name="T9" fmla="*/ 14 h 29"/>
                  <a:gd name="T10" fmla="*/ 1 w 29"/>
                  <a:gd name="T11" fmla="*/ 21 h 29"/>
                  <a:gd name="T12" fmla="*/ 4 w 29"/>
                  <a:gd name="T13" fmla="*/ 25 h 29"/>
                  <a:gd name="T14" fmla="*/ 9 w 29"/>
                  <a:gd name="T15" fmla="*/ 29 h 29"/>
                  <a:gd name="T16" fmla="*/ 15 w 29"/>
                  <a:gd name="T17" fmla="*/ 29 h 29"/>
                  <a:gd name="T18" fmla="*/ 15 w 29"/>
                  <a:gd name="T19" fmla="*/ 29 h 29"/>
                  <a:gd name="T20" fmla="*/ 20 w 29"/>
                  <a:gd name="T21" fmla="*/ 29 h 29"/>
                  <a:gd name="T22" fmla="*/ 25 w 29"/>
                  <a:gd name="T23" fmla="*/ 25 h 29"/>
                  <a:gd name="T24" fmla="*/ 28 w 29"/>
                  <a:gd name="T25" fmla="*/ 21 h 29"/>
                  <a:gd name="T26" fmla="*/ 29 w 29"/>
                  <a:gd name="T27" fmla="*/ 14 h 29"/>
                  <a:gd name="T28" fmla="*/ 28 w 29"/>
                  <a:gd name="T29" fmla="*/ 9 h 29"/>
                  <a:gd name="T30" fmla="*/ 25 w 29"/>
                  <a:gd name="T31" fmla="*/ 5 h 29"/>
                  <a:gd name="T32" fmla="*/ 20 w 29"/>
                  <a:gd name="T33" fmla="*/ 1 h 29"/>
                  <a:gd name="T34" fmla="*/ 15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5" y="0"/>
                    </a:moveTo>
                    <a:lnTo>
                      <a:pt x="9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4"/>
                    </a:lnTo>
                    <a:lnTo>
                      <a:pt x="1" y="21"/>
                    </a:lnTo>
                    <a:lnTo>
                      <a:pt x="4" y="25"/>
                    </a:lnTo>
                    <a:lnTo>
                      <a:pt x="9" y="29"/>
                    </a:lnTo>
                    <a:lnTo>
                      <a:pt x="15" y="29"/>
                    </a:lnTo>
                    <a:lnTo>
                      <a:pt x="20" y="29"/>
                    </a:lnTo>
                    <a:lnTo>
                      <a:pt x="25" y="25"/>
                    </a:lnTo>
                    <a:lnTo>
                      <a:pt x="28" y="21"/>
                    </a:lnTo>
                    <a:lnTo>
                      <a:pt x="29" y="14"/>
                    </a:lnTo>
                    <a:lnTo>
                      <a:pt x="28" y="9"/>
                    </a:lnTo>
                    <a:lnTo>
                      <a:pt x="25" y="5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36" name="Freeform 129"/>
              <p:cNvSpPr>
                <a:spLocks/>
              </p:cNvSpPr>
              <p:nvPr/>
            </p:nvSpPr>
            <p:spPr bwMode="auto">
              <a:xfrm>
                <a:off x="3424" y="2963"/>
                <a:ext cx="29" cy="29"/>
              </a:xfrm>
              <a:custGeom>
                <a:avLst/>
                <a:gdLst>
                  <a:gd name="T0" fmla="*/ 14 w 29"/>
                  <a:gd name="T1" fmla="*/ 0 h 29"/>
                  <a:gd name="T2" fmla="*/ 9 w 29"/>
                  <a:gd name="T3" fmla="*/ 0 h 29"/>
                  <a:gd name="T4" fmla="*/ 4 w 29"/>
                  <a:gd name="T5" fmla="*/ 4 h 29"/>
                  <a:gd name="T6" fmla="*/ 1 w 29"/>
                  <a:gd name="T7" fmla="*/ 8 h 29"/>
                  <a:gd name="T8" fmla="*/ 0 w 29"/>
                  <a:gd name="T9" fmla="*/ 15 h 29"/>
                  <a:gd name="T10" fmla="*/ 1 w 29"/>
                  <a:gd name="T11" fmla="*/ 20 h 29"/>
                  <a:gd name="T12" fmla="*/ 4 w 29"/>
                  <a:gd name="T13" fmla="*/ 24 h 29"/>
                  <a:gd name="T14" fmla="*/ 9 w 29"/>
                  <a:gd name="T15" fmla="*/ 28 h 29"/>
                  <a:gd name="T16" fmla="*/ 14 w 29"/>
                  <a:gd name="T17" fmla="*/ 29 h 29"/>
                  <a:gd name="T18" fmla="*/ 14 w 29"/>
                  <a:gd name="T19" fmla="*/ 29 h 29"/>
                  <a:gd name="T20" fmla="*/ 20 w 29"/>
                  <a:gd name="T21" fmla="*/ 28 h 29"/>
                  <a:gd name="T22" fmla="*/ 25 w 29"/>
                  <a:gd name="T23" fmla="*/ 24 h 29"/>
                  <a:gd name="T24" fmla="*/ 28 w 29"/>
                  <a:gd name="T25" fmla="*/ 20 h 29"/>
                  <a:gd name="T26" fmla="*/ 29 w 29"/>
                  <a:gd name="T27" fmla="*/ 15 h 29"/>
                  <a:gd name="T28" fmla="*/ 28 w 29"/>
                  <a:gd name="T29" fmla="*/ 8 h 29"/>
                  <a:gd name="T30" fmla="*/ 25 w 29"/>
                  <a:gd name="T31" fmla="*/ 4 h 29"/>
                  <a:gd name="T32" fmla="*/ 20 w 29"/>
                  <a:gd name="T33" fmla="*/ 0 h 29"/>
                  <a:gd name="T34" fmla="*/ 14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4" y="0"/>
                    </a:moveTo>
                    <a:lnTo>
                      <a:pt x="9" y="0"/>
                    </a:lnTo>
                    <a:lnTo>
                      <a:pt x="4" y="4"/>
                    </a:lnTo>
                    <a:lnTo>
                      <a:pt x="1" y="8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9" y="28"/>
                    </a:lnTo>
                    <a:lnTo>
                      <a:pt x="14" y="29"/>
                    </a:lnTo>
                    <a:lnTo>
                      <a:pt x="20" y="28"/>
                    </a:lnTo>
                    <a:lnTo>
                      <a:pt x="25" y="24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8"/>
                    </a:lnTo>
                    <a:lnTo>
                      <a:pt x="25" y="4"/>
                    </a:lnTo>
                    <a:lnTo>
                      <a:pt x="2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37" name="Freeform 130"/>
              <p:cNvSpPr>
                <a:spLocks/>
              </p:cNvSpPr>
              <p:nvPr/>
            </p:nvSpPr>
            <p:spPr bwMode="auto">
              <a:xfrm>
                <a:off x="3482" y="2963"/>
                <a:ext cx="30" cy="29"/>
              </a:xfrm>
              <a:custGeom>
                <a:avLst/>
                <a:gdLst>
                  <a:gd name="T0" fmla="*/ 15 w 30"/>
                  <a:gd name="T1" fmla="*/ 0 h 29"/>
                  <a:gd name="T2" fmla="*/ 10 w 30"/>
                  <a:gd name="T3" fmla="*/ 1 h 29"/>
                  <a:gd name="T4" fmla="*/ 4 w 30"/>
                  <a:gd name="T5" fmla="*/ 4 h 29"/>
                  <a:gd name="T6" fmla="*/ 2 w 30"/>
                  <a:gd name="T7" fmla="*/ 8 h 29"/>
                  <a:gd name="T8" fmla="*/ 0 w 30"/>
                  <a:gd name="T9" fmla="*/ 15 h 29"/>
                  <a:gd name="T10" fmla="*/ 2 w 30"/>
                  <a:gd name="T11" fmla="*/ 20 h 29"/>
                  <a:gd name="T12" fmla="*/ 4 w 30"/>
                  <a:gd name="T13" fmla="*/ 24 h 29"/>
                  <a:gd name="T14" fmla="*/ 10 w 30"/>
                  <a:gd name="T15" fmla="*/ 28 h 29"/>
                  <a:gd name="T16" fmla="*/ 15 w 30"/>
                  <a:gd name="T17" fmla="*/ 29 h 29"/>
                  <a:gd name="T18" fmla="*/ 15 w 30"/>
                  <a:gd name="T19" fmla="*/ 29 h 29"/>
                  <a:gd name="T20" fmla="*/ 20 w 30"/>
                  <a:gd name="T21" fmla="*/ 28 h 29"/>
                  <a:gd name="T22" fmla="*/ 26 w 30"/>
                  <a:gd name="T23" fmla="*/ 24 h 29"/>
                  <a:gd name="T24" fmla="*/ 28 w 30"/>
                  <a:gd name="T25" fmla="*/ 20 h 29"/>
                  <a:gd name="T26" fmla="*/ 30 w 30"/>
                  <a:gd name="T27" fmla="*/ 15 h 29"/>
                  <a:gd name="T28" fmla="*/ 28 w 30"/>
                  <a:gd name="T29" fmla="*/ 8 h 29"/>
                  <a:gd name="T30" fmla="*/ 26 w 30"/>
                  <a:gd name="T31" fmla="*/ 4 h 29"/>
                  <a:gd name="T32" fmla="*/ 20 w 30"/>
                  <a:gd name="T33" fmla="*/ 1 h 29"/>
                  <a:gd name="T34" fmla="*/ 15 w 30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29"/>
                  <a:gd name="T56" fmla="*/ 30 w 30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29">
                    <a:moveTo>
                      <a:pt x="15" y="0"/>
                    </a:moveTo>
                    <a:lnTo>
                      <a:pt x="10" y="1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4"/>
                    </a:lnTo>
                    <a:lnTo>
                      <a:pt x="10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6" y="24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8"/>
                    </a:lnTo>
                    <a:lnTo>
                      <a:pt x="26" y="4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38" name="Freeform 131"/>
              <p:cNvSpPr>
                <a:spLocks/>
              </p:cNvSpPr>
              <p:nvPr/>
            </p:nvSpPr>
            <p:spPr bwMode="auto">
              <a:xfrm>
                <a:off x="3541" y="2963"/>
                <a:ext cx="29" cy="29"/>
              </a:xfrm>
              <a:custGeom>
                <a:avLst/>
                <a:gdLst>
                  <a:gd name="T0" fmla="*/ 14 w 29"/>
                  <a:gd name="T1" fmla="*/ 0 h 29"/>
                  <a:gd name="T2" fmla="*/ 9 w 29"/>
                  <a:gd name="T3" fmla="*/ 1 h 29"/>
                  <a:gd name="T4" fmla="*/ 4 w 29"/>
                  <a:gd name="T5" fmla="*/ 4 h 29"/>
                  <a:gd name="T6" fmla="*/ 1 w 29"/>
                  <a:gd name="T7" fmla="*/ 9 h 29"/>
                  <a:gd name="T8" fmla="*/ 0 w 29"/>
                  <a:gd name="T9" fmla="*/ 15 h 29"/>
                  <a:gd name="T10" fmla="*/ 1 w 29"/>
                  <a:gd name="T11" fmla="*/ 20 h 29"/>
                  <a:gd name="T12" fmla="*/ 4 w 29"/>
                  <a:gd name="T13" fmla="*/ 25 h 29"/>
                  <a:gd name="T14" fmla="*/ 9 w 29"/>
                  <a:gd name="T15" fmla="*/ 28 h 29"/>
                  <a:gd name="T16" fmla="*/ 14 w 29"/>
                  <a:gd name="T17" fmla="*/ 29 h 29"/>
                  <a:gd name="T18" fmla="*/ 14 w 29"/>
                  <a:gd name="T19" fmla="*/ 29 h 29"/>
                  <a:gd name="T20" fmla="*/ 20 w 29"/>
                  <a:gd name="T21" fmla="*/ 28 h 29"/>
                  <a:gd name="T22" fmla="*/ 25 w 29"/>
                  <a:gd name="T23" fmla="*/ 25 h 29"/>
                  <a:gd name="T24" fmla="*/ 28 w 29"/>
                  <a:gd name="T25" fmla="*/ 20 h 29"/>
                  <a:gd name="T26" fmla="*/ 29 w 29"/>
                  <a:gd name="T27" fmla="*/ 15 h 29"/>
                  <a:gd name="T28" fmla="*/ 28 w 29"/>
                  <a:gd name="T29" fmla="*/ 9 h 29"/>
                  <a:gd name="T30" fmla="*/ 25 w 29"/>
                  <a:gd name="T31" fmla="*/ 4 h 29"/>
                  <a:gd name="T32" fmla="*/ 20 w 29"/>
                  <a:gd name="T33" fmla="*/ 1 h 29"/>
                  <a:gd name="T34" fmla="*/ 14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4" y="0"/>
                    </a:move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5"/>
                    </a:lnTo>
                    <a:lnTo>
                      <a:pt x="9" y="28"/>
                    </a:lnTo>
                    <a:lnTo>
                      <a:pt x="14" y="29"/>
                    </a:lnTo>
                    <a:lnTo>
                      <a:pt x="20" y="28"/>
                    </a:lnTo>
                    <a:lnTo>
                      <a:pt x="25" y="25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9"/>
                    </a:lnTo>
                    <a:lnTo>
                      <a:pt x="25" y="4"/>
                    </a:lnTo>
                    <a:lnTo>
                      <a:pt x="20" y="1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39" name="Freeform 132"/>
              <p:cNvSpPr>
                <a:spLocks/>
              </p:cNvSpPr>
              <p:nvPr/>
            </p:nvSpPr>
            <p:spPr bwMode="auto">
              <a:xfrm>
                <a:off x="3599" y="2963"/>
                <a:ext cx="30" cy="29"/>
              </a:xfrm>
              <a:custGeom>
                <a:avLst/>
                <a:gdLst>
                  <a:gd name="T0" fmla="*/ 15 w 30"/>
                  <a:gd name="T1" fmla="*/ 0 h 29"/>
                  <a:gd name="T2" fmla="*/ 10 w 30"/>
                  <a:gd name="T3" fmla="*/ 1 h 29"/>
                  <a:gd name="T4" fmla="*/ 4 w 30"/>
                  <a:gd name="T5" fmla="*/ 4 h 29"/>
                  <a:gd name="T6" fmla="*/ 2 w 30"/>
                  <a:gd name="T7" fmla="*/ 9 h 29"/>
                  <a:gd name="T8" fmla="*/ 0 w 30"/>
                  <a:gd name="T9" fmla="*/ 15 h 29"/>
                  <a:gd name="T10" fmla="*/ 2 w 30"/>
                  <a:gd name="T11" fmla="*/ 20 h 29"/>
                  <a:gd name="T12" fmla="*/ 4 w 30"/>
                  <a:gd name="T13" fmla="*/ 25 h 29"/>
                  <a:gd name="T14" fmla="*/ 10 w 30"/>
                  <a:gd name="T15" fmla="*/ 28 h 29"/>
                  <a:gd name="T16" fmla="*/ 15 w 30"/>
                  <a:gd name="T17" fmla="*/ 29 h 29"/>
                  <a:gd name="T18" fmla="*/ 15 w 30"/>
                  <a:gd name="T19" fmla="*/ 29 h 29"/>
                  <a:gd name="T20" fmla="*/ 20 w 30"/>
                  <a:gd name="T21" fmla="*/ 28 h 29"/>
                  <a:gd name="T22" fmla="*/ 26 w 30"/>
                  <a:gd name="T23" fmla="*/ 25 h 29"/>
                  <a:gd name="T24" fmla="*/ 28 w 30"/>
                  <a:gd name="T25" fmla="*/ 20 h 29"/>
                  <a:gd name="T26" fmla="*/ 30 w 30"/>
                  <a:gd name="T27" fmla="*/ 15 h 29"/>
                  <a:gd name="T28" fmla="*/ 28 w 30"/>
                  <a:gd name="T29" fmla="*/ 9 h 29"/>
                  <a:gd name="T30" fmla="*/ 26 w 30"/>
                  <a:gd name="T31" fmla="*/ 4 h 29"/>
                  <a:gd name="T32" fmla="*/ 20 w 30"/>
                  <a:gd name="T33" fmla="*/ 1 h 29"/>
                  <a:gd name="T34" fmla="*/ 15 w 30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29"/>
                  <a:gd name="T56" fmla="*/ 30 w 30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29">
                    <a:moveTo>
                      <a:pt x="15" y="0"/>
                    </a:moveTo>
                    <a:lnTo>
                      <a:pt x="10" y="1"/>
                    </a:lnTo>
                    <a:lnTo>
                      <a:pt x="4" y="4"/>
                    </a:lnTo>
                    <a:lnTo>
                      <a:pt x="2" y="9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5"/>
                    </a:lnTo>
                    <a:lnTo>
                      <a:pt x="10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6" y="25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9"/>
                    </a:lnTo>
                    <a:lnTo>
                      <a:pt x="26" y="4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40" name="Freeform 133"/>
              <p:cNvSpPr>
                <a:spLocks/>
              </p:cNvSpPr>
              <p:nvPr/>
            </p:nvSpPr>
            <p:spPr bwMode="auto">
              <a:xfrm>
                <a:off x="3658" y="2963"/>
                <a:ext cx="29" cy="29"/>
              </a:xfrm>
              <a:custGeom>
                <a:avLst/>
                <a:gdLst>
                  <a:gd name="T0" fmla="*/ 15 w 29"/>
                  <a:gd name="T1" fmla="*/ 0 h 29"/>
                  <a:gd name="T2" fmla="*/ 9 w 29"/>
                  <a:gd name="T3" fmla="*/ 1 h 29"/>
                  <a:gd name="T4" fmla="*/ 4 w 29"/>
                  <a:gd name="T5" fmla="*/ 4 h 29"/>
                  <a:gd name="T6" fmla="*/ 1 w 29"/>
                  <a:gd name="T7" fmla="*/ 9 h 29"/>
                  <a:gd name="T8" fmla="*/ 0 w 29"/>
                  <a:gd name="T9" fmla="*/ 15 h 29"/>
                  <a:gd name="T10" fmla="*/ 1 w 29"/>
                  <a:gd name="T11" fmla="*/ 20 h 29"/>
                  <a:gd name="T12" fmla="*/ 4 w 29"/>
                  <a:gd name="T13" fmla="*/ 25 h 29"/>
                  <a:gd name="T14" fmla="*/ 9 w 29"/>
                  <a:gd name="T15" fmla="*/ 28 h 29"/>
                  <a:gd name="T16" fmla="*/ 15 w 29"/>
                  <a:gd name="T17" fmla="*/ 29 h 29"/>
                  <a:gd name="T18" fmla="*/ 15 w 29"/>
                  <a:gd name="T19" fmla="*/ 29 h 29"/>
                  <a:gd name="T20" fmla="*/ 20 w 29"/>
                  <a:gd name="T21" fmla="*/ 28 h 29"/>
                  <a:gd name="T22" fmla="*/ 25 w 29"/>
                  <a:gd name="T23" fmla="*/ 25 h 29"/>
                  <a:gd name="T24" fmla="*/ 28 w 29"/>
                  <a:gd name="T25" fmla="*/ 20 h 29"/>
                  <a:gd name="T26" fmla="*/ 29 w 29"/>
                  <a:gd name="T27" fmla="*/ 15 h 29"/>
                  <a:gd name="T28" fmla="*/ 28 w 29"/>
                  <a:gd name="T29" fmla="*/ 9 h 29"/>
                  <a:gd name="T30" fmla="*/ 25 w 29"/>
                  <a:gd name="T31" fmla="*/ 4 h 29"/>
                  <a:gd name="T32" fmla="*/ 20 w 29"/>
                  <a:gd name="T33" fmla="*/ 1 h 29"/>
                  <a:gd name="T34" fmla="*/ 15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5" y="0"/>
                    </a:move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5"/>
                    </a:lnTo>
                    <a:lnTo>
                      <a:pt x="9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5" y="25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9"/>
                    </a:lnTo>
                    <a:lnTo>
                      <a:pt x="25" y="4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41" name="Freeform 134"/>
              <p:cNvSpPr>
                <a:spLocks/>
              </p:cNvSpPr>
              <p:nvPr/>
            </p:nvSpPr>
            <p:spPr bwMode="auto">
              <a:xfrm>
                <a:off x="3716" y="2963"/>
                <a:ext cx="30" cy="29"/>
              </a:xfrm>
              <a:custGeom>
                <a:avLst/>
                <a:gdLst>
                  <a:gd name="T0" fmla="*/ 15 w 30"/>
                  <a:gd name="T1" fmla="*/ 0 h 29"/>
                  <a:gd name="T2" fmla="*/ 10 w 30"/>
                  <a:gd name="T3" fmla="*/ 1 h 29"/>
                  <a:gd name="T4" fmla="*/ 4 w 30"/>
                  <a:gd name="T5" fmla="*/ 4 h 29"/>
                  <a:gd name="T6" fmla="*/ 2 w 30"/>
                  <a:gd name="T7" fmla="*/ 9 h 29"/>
                  <a:gd name="T8" fmla="*/ 0 w 30"/>
                  <a:gd name="T9" fmla="*/ 15 h 29"/>
                  <a:gd name="T10" fmla="*/ 2 w 30"/>
                  <a:gd name="T11" fmla="*/ 20 h 29"/>
                  <a:gd name="T12" fmla="*/ 4 w 30"/>
                  <a:gd name="T13" fmla="*/ 25 h 29"/>
                  <a:gd name="T14" fmla="*/ 10 w 30"/>
                  <a:gd name="T15" fmla="*/ 28 h 29"/>
                  <a:gd name="T16" fmla="*/ 15 w 30"/>
                  <a:gd name="T17" fmla="*/ 29 h 29"/>
                  <a:gd name="T18" fmla="*/ 15 w 30"/>
                  <a:gd name="T19" fmla="*/ 29 h 29"/>
                  <a:gd name="T20" fmla="*/ 20 w 30"/>
                  <a:gd name="T21" fmla="*/ 28 h 29"/>
                  <a:gd name="T22" fmla="*/ 26 w 30"/>
                  <a:gd name="T23" fmla="*/ 25 h 29"/>
                  <a:gd name="T24" fmla="*/ 28 w 30"/>
                  <a:gd name="T25" fmla="*/ 20 h 29"/>
                  <a:gd name="T26" fmla="*/ 30 w 30"/>
                  <a:gd name="T27" fmla="*/ 15 h 29"/>
                  <a:gd name="T28" fmla="*/ 28 w 30"/>
                  <a:gd name="T29" fmla="*/ 9 h 29"/>
                  <a:gd name="T30" fmla="*/ 26 w 30"/>
                  <a:gd name="T31" fmla="*/ 4 h 29"/>
                  <a:gd name="T32" fmla="*/ 20 w 30"/>
                  <a:gd name="T33" fmla="*/ 1 h 29"/>
                  <a:gd name="T34" fmla="*/ 15 w 30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29"/>
                  <a:gd name="T56" fmla="*/ 30 w 30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29">
                    <a:moveTo>
                      <a:pt x="15" y="0"/>
                    </a:moveTo>
                    <a:lnTo>
                      <a:pt x="10" y="1"/>
                    </a:lnTo>
                    <a:lnTo>
                      <a:pt x="4" y="4"/>
                    </a:lnTo>
                    <a:lnTo>
                      <a:pt x="2" y="9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5"/>
                    </a:lnTo>
                    <a:lnTo>
                      <a:pt x="10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6" y="25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9"/>
                    </a:lnTo>
                    <a:lnTo>
                      <a:pt x="26" y="4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42" name="Freeform 135"/>
              <p:cNvSpPr>
                <a:spLocks/>
              </p:cNvSpPr>
              <p:nvPr/>
            </p:nvSpPr>
            <p:spPr bwMode="auto">
              <a:xfrm>
                <a:off x="3775" y="2963"/>
                <a:ext cx="29" cy="29"/>
              </a:xfrm>
              <a:custGeom>
                <a:avLst/>
                <a:gdLst>
                  <a:gd name="T0" fmla="*/ 15 w 29"/>
                  <a:gd name="T1" fmla="*/ 0 h 29"/>
                  <a:gd name="T2" fmla="*/ 9 w 29"/>
                  <a:gd name="T3" fmla="*/ 1 h 29"/>
                  <a:gd name="T4" fmla="*/ 4 w 29"/>
                  <a:gd name="T5" fmla="*/ 4 h 29"/>
                  <a:gd name="T6" fmla="*/ 1 w 29"/>
                  <a:gd name="T7" fmla="*/ 9 h 29"/>
                  <a:gd name="T8" fmla="*/ 0 w 29"/>
                  <a:gd name="T9" fmla="*/ 15 h 29"/>
                  <a:gd name="T10" fmla="*/ 1 w 29"/>
                  <a:gd name="T11" fmla="*/ 20 h 29"/>
                  <a:gd name="T12" fmla="*/ 4 w 29"/>
                  <a:gd name="T13" fmla="*/ 25 h 29"/>
                  <a:gd name="T14" fmla="*/ 9 w 29"/>
                  <a:gd name="T15" fmla="*/ 28 h 29"/>
                  <a:gd name="T16" fmla="*/ 15 w 29"/>
                  <a:gd name="T17" fmla="*/ 29 h 29"/>
                  <a:gd name="T18" fmla="*/ 15 w 29"/>
                  <a:gd name="T19" fmla="*/ 29 h 29"/>
                  <a:gd name="T20" fmla="*/ 20 w 29"/>
                  <a:gd name="T21" fmla="*/ 28 h 29"/>
                  <a:gd name="T22" fmla="*/ 25 w 29"/>
                  <a:gd name="T23" fmla="*/ 25 h 29"/>
                  <a:gd name="T24" fmla="*/ 28 w 29"/>
                  <a:gd name="T25" fmla="*/ 20 h 29"/>
                  <a:gd name="T26" fmla="*/ 29 w 29"/>
                  <a:gd name="T27" fmla="*/ 15 h 29"/>
                  <a:gd name="T28" fmla="*/ 28 w 29"/>
                  <a:gd name="T29" fmla="*/ 9 h 29"/>
                  <a:gd name="T30" fmla="*/ 25 w 29"/>
                  <a:gd name="T31" fmla="*/ 4 h 29"/>
                  <a:gd name="T32" fmla="*/ 20 w 29"/>
                  <a:gd name="T33" fmla="*/ 1 h 29"/>
                  <a:gd name="T34" fmla="*/ 15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5" y="0"/>
                    </a:move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5"/>
                    </a:lnTo>
                    <a:lnTo>
                      <a:pt x="9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5" y="25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9"/>
                    </a:lnTo>
                    <a:lnTo>
                      <a:pt x="25" y="4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43" name="Freeform 136"/>
              <p:cNvSpPr>
                <a:spLocks/>
              </p:cNvSpPr>
              <p:nvPr/>
            </p:nvSpPr>
            <p:spPr bwMode="auto">
              <a:xfrm>
                <a:off x="3834" y="2963"/>
                <a:ext cx="29" cy="29"/>
              </a:xfrm>
              <a:custGeom>
                <a:avLst/>
                <a:gdLst>
                  <a:gd name="T0" fmla="*/ 14 w 29"/>
                  <a:gd name="T1" fmla="*/ 0 h 29"/>
                  <a:gd name="T2" fmla="*/ 9 w 29"/>
                  <a:gd name="T3" fmla="*/ 1 h 29"/>
                  <a:gd name="T4" fmla="*/ 4 w 29"/>
                  <a:gd name="T5" fmla="*/ 4 h 29"/>
                  <a:gd name="T6" fmla="*/ 1 w 29"/>
                  <a:gd name="T7" fmla="*/ 9 h 29"/>
                  <a:gd name="T8" fmla="*/ 0 w 29"/>
                  <a:gd name="T9" fmla="*/ 15 h 29"/>
                  <a:gd name="T10" fmla="*/ 1 w 29"/>
                  <a:gd name="T11" fmla="*/ 20 h 29"/>
                  <a:gd name="T12" fmla="*/ 4 w 29"/>
                  <a:gd name="T13" fmla="*/ 25 h 29"/>
                  <a:gd name="T14" fmla="*/ 9 w 29"/>
                  <a:gd name="T15" fmla="*/ 28 h 29"/>
                  <a:gd name="T16" fmla="*/ 14 w 29"/>
                  <a:gd name="T17" fmla="*/ 29 h 29"/>
                  <a:gd name="T18" fmla="*/ 14 w 29"/>
                  <a:gd name="T19" fmla="*/ 29 h 29"/>
                  <a:gd name="T20" fmla="*/ 20 w 29"/>
                  <a:gd name="T21" fmla="*/ 28 h 29"/>
                  <a:gd name="T22" fmla="*/ 25 w 29"/>
                  <a:gd name="T23" fmla="*/ 25 h 29"/>
                  <a:gd name="T24" fmla="*/ 28 w 29"/>
                  <a:gd name="T25" fmla="*/ 20 h 29"/>
                  <a:gd name="T26" fmla="*/ 29 w 29"/>
                  <a:gd name="T27" fmla="*/ 15 h 29"/>
                  <a:gd name="T28" fmla="*/ 28 w 29"/>
                  <a:gd name="T29" fmla="*/ 9 h 29"/>
                  <a:gd name="T30" fmla="*/ 25 w 29"/>
                  <a:gd name="T31" fmla="*/ 4 h 29"/>
                  <a:gd name="T32" fmla="*/ 20 w 29"/>
                  <a:gd name="T33" fmla="*/ 1 h 29"/>
                  <a:gd name="T34" fmla="*/ 14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4" y="0"/>
                    </a:move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5"/>
                    </a:lnTo>
                    <a:lnTo>
                      <a:pt x="9" y="28"/>
                    </a:lnTo>
                    <a:lnTo>
                      <a:pt x="14" y="29"/>
                    </a:lnTo>
                    <a:lnTo>
                      <a:pt x="20" y="28"/>
                    </a:lnTo>
                    <a:lnTo>
                      <a:pt x="25" y="25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9"/>
                    </a:lnTo>
                    <a:lnTo>
                      <a:pt x="25" y="4"/>
                    </a:lnTo>
                    <a:lnTo>
                      <a:pt x="20" y="1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44" name="Freeform 137"/>
              <p:cNvSpPr>
                <a:spLocks/>
              </p:cNvSpPr>
              <p:nvPr/>
            </p:nvSpPr>
            <p:spPr bwMode="auto">
              <a:xfrm>
                <a:off x="3892" y="2963"/>
                <a:ext cx="29" cy="29"/>
              </a:xfrm>
              <a:custGeom>
                <a:avLst/>
                <a:gdLst>
                  <a:gd name="T0" fmla="*/ 15 w 29"/>
                  <a:gd name="T1" fmla="*/ 0 h 29"/>
                  <a:gd name="T2" fmla="*/ 10 w 29"/>
                  <a:gd name="T3" fmla="*/ 1 h 29"/>
                  <a:gd name="T4" fmla="*/ 4 w 29"/>
                  <a:gd name="T5" fmla="*/ 5 h 29"/>
                  <a:gd name="T6" fmla="*/ 2 w 29"/>
                  <a:gd name="T7" fmla="*/ 9 h 29"/>
                  <a:gd name="T8" fmla="*/ 0 w 29"/>
                  <a:gd name="T9" fmla="*/ 15 h 29"/>
                  <a:gd name="T10" fmla="*/ 2 w 29"/>
                  <a:gd name="T11" fmla="*/ 21 h 29"/>
                  <a:gd name="T12" fmla="*/ 4 w 29"/>
                  <a:gd name="T13" fmla="*/ 25 h 29"/>
                  <a:gd name="T14" fmla="*/ 10 w 29"/>
                  <a:gd name="T15" fmla="*/ 28 h 29"/>
                  <a:gd name="T16" fmla="*/ 15 w 29"/>
                  <a:gd name="T17" fmla="*/ 29 h 29"/>
                  <a:gd name="T18" fmla="*/ 15 w 29"/>
                  <a:gd name="T19" fmla="*/ 29 h 29"/>
                  <a:gd name="T20" fmla="*/ 20 w 29"/>
                  <a:gd name="T21" fmla="*/ 28 h 29"/>
                  <a:gd name="T22" fmla="*/ 25 w 29"/>
                  <a:gd name="T23" fmla="*/ 25 h 29"/>
                  <a:gd name="T24" fmla="*/ 28 w 29"/>
                  <a:gd name="T25" fmla="*/ 21 h 29"/>
                  <a:gd name="T26" fmla="*/ 29 w 29"/>
                  <a:gd name="T27" fmla="*/ 15 h 29"/>
                  <a:gd name="T28" fmla="*/ 28 w 29"/>
                  <a:gd name="T29" fmla="*/ 9 h 29"/>
                  <a:gd name="T30" fmla="*/ 25 w 29"/>
                  <a:gd name="T31" fmla="*/ 5 h 29"/>
                  <a:gd name="T32" fmla="*/ 20 w 29"/>
                  <a:gd name="T33" fmla="*/ 1 h 29"/>
                  <a:gd name="T34" fmla="*/ 15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5" y="0"/>
                    </a:moveTo>
                    <a:lnTo>
                      <a:pt x="10" y="1"/>
                    </a:lnTo>
                    <a:lnTo>
                      <a:pt x="4" y="5"/>
                    </a:lnTo>
                    <a:lnTo>
                      <a:pt x="2" y="9"/>
                    </a:lnTo>
                    <a:lnTo>
                      <a:pt x="0" y="15"/>
                    </a:lnTo>
                    <a:lnTo>
                      <a:pt x="2" y="21"/>
                    </a:lnTo>
                    <a:lnTo>
                      <a:pt x="4" y="25"/>
                    </a:lnTo>
                    <a:lnTo>
                      <a:pt x="10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5" y="25"/>
                    </a:lnTo>
                    <a:lnTo>
                      <a:pt x="28" y="21"/>
                    </a:lnTo>
                    <a:lnTo>
                      <a:pt x="29" y="15"/>
                    </a:lnTo>
                    <a:lnTo>
                      <a:pt x="28" y="9"/>
                    </a:lnTo>
                    <a:lnTo>
                      <a:pt x="25" y="5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45" name="Freeform 138"/>
              <p:cNvSpPr>
                <a:spLocks/>
              </p:cNvSpPr>
              <p:nvPr/>
            </p:nvSpPr>
            <p:spPr bwMode="auto">
              <a:xfrm>
                <a:off x="3951" y="2963"/>
                <a:ext cx="29" cy="29"/>
              </a:xfrm>
              <a:custGeom>
                <a:avLst/>
                <a:gdLst>
                  <a:gd name="T0" fmla="*/ 14 w 29"/>
                  <a:gd name="T1" fmla="*/ 0 h 29"/>
                  <a:gd name="T2" fmla="*/ 9 w 29"/>
                  <a:gd name="T3" fmla="*/ 1 h 29"/>
                  <a:gd name="T4" fmla="*/ 4 w 29"/>
                  <a:gd name="T5" fmla="*/ 5 h 29"/>
                  <a:gd name="T6" fmla="*/ 1 w 29"/>
                  <a:gd name="T7" fmla="*/ 9 h 29"/>
                  <a:gd name="T8" fmla="*/ 0 w 29"/>
                  <a:gd name="T9" fmla="*/ 15 h 29"/>
                  <a:gd name="T10" fmla="*/ 1 w 29"/>
                  <a:gd name="T11" fmla="*/ 21 h 29"/>
                  <a:gd name="T12" fmla="*/ 4 w 29"/>
                  <a:gd name="T13" fmla="*/ 25 h 29"/>
                  <a:gd name="T14" fmla="*/ 9 w 29"/>
                  <a:gd name="T15" fmla="*/ 29 h 29"/>
                  <a:gd name="T16" fmla="*/ 14 w 29"/>
                  <a:gd name="T17" fmla="*/ 29 h 29"/>
                  <a:gd name="T18" fmla="*/ 14 w 29"/>
                  <a:gd name="T19" fmla="*/ 29 h 29"/>
                  <a:gd name="T20" fmla="*/ 20 w 29"/>
                  <a:gd name="T21" fmla="*/ 29 h 29"/>
                  <a:gd name="T22" fmla="*/ 25 w 29"/>
                  <a:gd name="T23" fmla="*/ 25 h 29"/>
                  <a:gd name="T24" fmla="*/ 28 w 29"/>
                  <a:gd name="T25" fmla="*/ 21 h 29"/>
                  <a:gd name="T26" fmla="*/ 29 w 29"/>
                  <a:gd name="T27" fmla="*/ 15 h 29"/>
                  <a:gd name="T28" fmla="*/ 28 w 29"/>
                  <a:gd name="T29" fmla="*/ 9 h 29"/>
                  <a:gd name="T30" fmla="*/ 25 w 29"/>
                  <a:gd name="T31" fmla="*/ 5 h 29"/>
                  <a:gd name="T32" fmla="*/ 20 w 29"/>
                  <a:gd name="T33" fmla="*/ 1 h 29"/>
                  <a:gd name="T34" fmla="*/ 14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4" y="0"/>
                    </a:moveTo>
                    <a:lnTo>
                      <a:pt x="9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1" y="21"/>
                    </a:lnTo>
                    <a:lnTo>
                      <a:pt x="4" y="25"/>
                    </a:lnTo>
                    <a:lnTo>
                      <a:pt x="9" y="29"/>
                    </a:lnTo>
                    <a:lnTo>
                      <a:pt x="14" y="29"/>
                    </a:lnTo>
                    <a:lnTo>
                      <a:pt x="20" y="29"/>
                    </a:lnTo>
                    <a:lnTo>
                      <a:pt x="25" y="25"/>
                    </a:lnTo>
                    <a:lnTo>
                      <a:pt x="28" y="21"/>
                    </a:lnTo>
                    <a:lnTo>
                      <a:pt x="29" y="15"/>
                    </a:lnTo>
                    <a:lnTo>
                      <a:pt x="28" y="9"/>
                    </a:lnTo>
                    <a:lnTo>
                      <a:pt x="25" y="5"/>
                    </a:lnTo>
                    <a:lnTo>
                      <a:pt x="20" y="1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46" name="Freeform 139"/>
              <p:cNvSpPr>
                <a:spLocks/>
              </p:cNvSpPr>
              <p:nvPr/>
            </p:nvSpPr>
            <p:spPr bwMode="auto">
              <a:xfrm>
                <a:off x="4009" y="2963"/>
                <a:ext cx="30" cy="29"/>
              </a:xfrm>
              <a:custGeom>
                <a:avLst/>
                <a:gdLst>
                  <a:gd name="T0" fmla="*/ 15 w 30"/>
                  <a:gd name="T1" fmla="*/ 0 h 29"/>
                  <a:gd name="T2" fmla="*/ 10 w 30"/>
                  <a:gd name="T3" fmla="*/ 1 h 29"/>
                  <a:gd name="T4" fmla="*/ 4 w 30"/>
                  <a:gd name="T5" fmla="*/ 5 h 29"/>
                  <a:gd name="T6" fmla="*/ 2 w 30"/>
                  <a:gd name="T7" fmla="*/ 9 h 29"/>
                  <a:gd name="T8" fmla="*/ 0 w 30"/>
                  <a:gd name="T9" fmla="*/ 15 h 29"/>
                  <a:gd name="T10" fmla="*/ 2 w 30"/>
                  <a:gd name="T11" fmla="*/ 21 h 29"/>
                  <a:gd name="T12" fmla="*/ 4 w 30"/>
                  <a:gd name="T13" fmla="*/ 25 h 29"/>
                  <a:gd name="T14" fmla="*/ 10 w 30"/>
                  <a:gd name="T15" fmla="*/ 29 h 29"/>
                  <a:gd name="T16" fmla="*/ 15 w 30"/>
                  <a:gd name="T17" fmla="*/ 29 h 29"/>
                  <a:gd name="T18" fmla="*/ 15 w 30"/>
                  <a:gd name="T19" fmla="*/ 29 h 29"/>
                  <a:gd name="T20" fmla="*/ 20 w 30"/>
                  <a:gd name="T21" fmla="*/ 29 h 29"/>
                  <a:gd name="T22" fmla="*/ 26 w 30"/>
                  <a:gd name="T23" fmla="*/ 25 h 29"/>
                  <a:gd name="T24" fmla="*/ 28 w 30"/>
                  <a:gd name="T25" fmla="*/ 21 h 29"/>
                  <a:gd name="T26" fmla="*/ 30 w 30"/>
                  <a:gd name="T27" fmla="*/ 15 h 29"/>
                  <a:gd name="T28" fmla="*/ 28 w 30"/>
                  <a:gd name="T29" fmla="*/ 9 h 29"/>
                  <a:gd name="T30" fmla="*/ 26 w 30"/>
                  <a:gd name="T31" fmla="*/ 5 h 29"/>
                  <a:gd name="T32" fmla="*/ 20 w 30"/>
                  <a:gd name="T33" fmla="*/ 1 h 29"/>
                  <a:gd name="T34" fmla="*/ 15 w 30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29"/>
                  <a:gd name="T56" fmla="*/ 30 w 30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29">
                    <a:moveTo>
                      <a:pt x="15" y="0"/>
                    </a:moveTo>
                    <a:lnTo>
                      <a:pt x="10" y="1"/>
                    </a:lnTo>
                    <a:lnTo>
                      <a:pt x="4" y="5"/>
                    </a:lnTo>
                    <a:lnTo>
                      <a:pt x="2" y="9"/>
                    </a:lnTo>
                    <a:lnTo>
                      <a:pt x="0" y="15"/>
                    </a:lnTo>
                    <a:lnTo>
                      <a:pt x="2" y="21"/>
                    </a:lnTo>
                    <a:lnTo>
                      <a:pt x="4" y="25"/>
                    </a:lnTo>
                    <a:lnTo>
                      <a:pt x="10" y="29"/>
                    </a:lnTo>
                    <a:lnTo>
                      <a:pt x="15" y="29"/>
                    </a:lnTo>
                    <a:lnTo>
                      <a:pt x="20" y="29"/>
                    </a:lnTo>
                    <a:lnTo>
                      <a:pt x="26" y="25"/>
                    </a:lnTo>
                    <a:lnTo>
                      <a:pt x="28" y="21"/>
                    </a:lnTo>
                    <a:lnTo>
                      <a:pt x="30" y="15"/>
                    </a:lnTo>
                    <a:lnTo>
                      <a:pt x="28" y="9"/>
                    </a:lnTo>
                    <a:lnTo>
                      <a:pt x="26" y="5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47" name="Freeform 140"/>
              <p:cNvSpPr>
                <a:spLocks/>
              </p:cNvSpPr>
              <p:nvPr/>
            </p:nvSpPr>
            <p:spPr bwMode="auto">
              <a:xfrm>
                <a:off x="4068" y="2964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0 h 30"/>
                  <a:gd name="T4" fmla="*/ 4 w 29"/>
                  <a:gd name="T5" fmla="*/ 4 h 30"/>
                  <a:gd name="T6" fmla="*/ 1 w 29"/>
                  <a:gd name="T7" fmla="*/ 8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4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4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8 h 30"/>
                  <a:gd name="T30" fmla="*/ 25 w 29"/>
                  <a:gd name="T31" fmla="*/ 4 h 30"/>
                  <a:gd name="T32" fmla="*/ 20 w 29"/>
                  <a:gd name="T33" fmla="*/ 0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0"/>
                    </a:lnTo>
                    <a:lnTo>
                      <a:pt x="4" y="4"/>
                    </a:lnTo>
                    <a:lnTo>
                      <a:pt x="1" y="8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4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8"/>
                    </a:lnTo>
                    <a:lnTo>
                      <a:pt x="25" y="4"/>
                    </a:lnTo>
                    <a:lnTo>
                      <a:pt x="20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48" name="Freeform 141"/>
              <p:cNvSpPr>
                <a:spLocks/>
              </p:cNvSpPr>
              <p:nvPr/>
            </p:nvSpPr>
            <p:spPr bwMode="auto">
              <a:xfrm>
                <a:off x="4126" y="2964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8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4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4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8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4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4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8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49" name="Freeform 142"/>
              <p:cNvSpPr>
                <a:spLocks/>
              </p:cNvSpPr>
              <p:nvPr/>
            </p:nvSpPr>
            <p:spPr bwMode="auto">
              <a:xfrm>
                <a:off x="4185" y="2964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8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4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4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8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8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4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8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50" name="Freeform 143"/>
              <p:cNvSpPr>
                <a:spLocks/>
              </p:cNvSpPr>
              <p:nvPr/>
            </p:nvSpPr>
            <p:spPr bwMode="auto">
              <a:xfrm>
                <a:off x="4244" y="2964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51" name="Freeform 144"/>
              <p:cNvSpPr>
                <a:spLocks/>
              </p:cNvSpPr>
              <p:nvPr/>
            </p:nvSpPr>
            <p:spPr bwMode="auto">
              <a:xfrm>
                <a:off x="4302" y="2964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52" name="Freeform 145"/>
              <p:cNvSpPr>
                <a:spLocks/>
              </p:cNvSpPr>
              <p:nvPr/>
            </p:nvSpPr>
            <p:spPr bwMode="auto">
              <a:xfrm>
                <a:off x="4361" y="2964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53" name="Freeform 146"/>
              <p:cNvSpPr>
                <a:spLocks/>
              </p:cNvSpPr>
              <p:nvPr/>
            </p:nvSpPr>
            <p:spPr bwMode="auto">
              <a:xfrm>
                <a:off x="4419" y="2964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54" name="Freeform 147"/>
              <p:cNvSpPr>
                <a:spLocks/>
              </p:cNvSpPr>
              <p:nvPr/>
            </p:nvSpPr>
            <p:spPr bwMode="auto">
              <a:xfrm>
                <a:off x="4478" y="2964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55" name="Freeform 148"/>
              <p:cNvSpPr>
                <a:spLocks/>
              </p:cNvSpPr>
              <p:nvPr/>
            </p:nvSpPr>
            <p:spPr bwMode="auto">
              <a:xfrm>
                <a:off x="4536" y="2964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6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2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2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6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6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2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2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6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56" name="Freeform 149"/>
              <p:cNvSpPr>
                <a:spLocks/>
              </p:cNvSpPr>
              <p:nvPr/>
            </p:nvSpPr>
            <p:spPr bwMode="auto">
              <a:xfrm>
                <a:off x="4595" y="2964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6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2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2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6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6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2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2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6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57" name="Freeform 150"/>
              <p:cNvSpPr>
                <a:spLocks/>
              </p:cNvSpPr>
              <p:nvPr/>
            </p:nvSpPr>
            <p:spPr bwMode="auto">
              <a:xfrm>
                <a:off x="4654" y="2964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6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2 h 30"/>
                  <a:gd name="T12" fmla="*/ 4 w 29"/>
                  <a:gd name="T13" fmla="*/ 26 h 30"/>
                  <a:gd name="T14" fmla="*/ 9 w 29"/>
                  <a:gd name="T15" fmla="*/ 30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30 h 30"/>
                  <a:gd name="T22" fmla="*/ 25 w 29"/>
                  <a:gd name="T23" fmla="*/ 26 h 30"/>
                  <a:gd name="T24" fmla="*/ 28 w 29"/>
                  <a:gd name="T25" fmla="*/ 22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6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6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2"/>
                    </a:lnTo>
                    <a:lnTo>
                      <a:pt x="4" y="26"/>
                    </a:lnTo>
                    <a:lnTo>
                      <a:pt x="9" y="30"/>
                    </a:lnTo>
                    <a:lnTo>
                      <a:pt x="14" y="30"/>
                    </a:lnTo>
                    <a:lnTo>
                      <a:pt x="20" y="30"/>
                    </a:lnTo>
                    <a:lnTo>
                      <a:pt x="25" y="26"/>
                    </a:lnTo>
                    <a:lnTo>
                      <a:pt x="28" y="22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6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58" name="Freeform 151"/>
              <p:cNvSpPr>
                <a:spLocks/>
              </p:cNvSpPr>
              <p:nvPr/>
            </p:nvSpPr>
            <p:spPr bwMode="auto">
              <a:xfrm>
                <a:off x="4712" y="2966"/>
                <a:ext cx="29" cy="29"/>
              </a:xfrm>
              <a:custGeom>
                <a:avLst/>
                <a:gdLst>
                  <a:gd name="T0" fmla="*/ 15 w 29"/>
                  <a:gd name="T1" fmla="*/ 0 h 29"/>
                  <a:gd name="T2" fmla="*/ 9 w 29"/>
                  <a:gd name="T3" fmla="*/ 0 h 29"/>
                  <a:gd name="T4" fmla="*/ 4 w 29"/>
                  <a:gd name="T5" fmla="*/ 4 h 29"/>
                  <a:gd name="T6" fmla="*/ 1 w 29"/>
                  <a:gd name="T7" fmla="*/ 8 h 29"/>
                  <a:gd name="T8" fmla="*/ 0 w 29"/>
                  <a:gd name="T9" fmla="*/ 14 h 29"/>
                  <a:gd name="T10" fmla="*/ 1 w 29"/>
                  <a:gd name="T11" fmla="*/ 20 h 29"/>
                  <a:gd name="T12" fmla="*/ 4 w 29"/>
                  <a:gd name="T13" fmla="*/ 24 h 29"/>
                  <a:gd name="T14" fmla="*/ 9 w 29"/>
                  <a:gd name="T15" fmla="*/ 28 h 29"/>
                  <a:gd name="T16" fmla="*/ 15 w 29"/>
                  <a:gd name="T17" fmla="*/ 29 h 29"/>
                  <a:gd name="T18" fmla="*/ 15 w 29"/>
                  <a:gd name="T19" fmla="*/ 29 h 29"/>
                  <a:gd name="T20" fmla="*/ 20 w 29"/>
                  <a:gd name="T21" fmla="*/ 28 h 29"/>
                  <a:gd name="T22" fmla="*/ 25 w 29"/>
                  <a:gd name="T23" fmla="*/ 24 h 29"/>
                  <a:gd name="T24" fmla="*/ 28 w 29"/>
                  <a:gd name="T25" fmla="*/ 20 h 29"/>
                  <a:gd name="T26" fmla="*/ 29 w 29"/>
                  <a:gd name="T27" fmla="*/ 14 h 29"/>
                  <a:gd name="T28" fmla="*/ 28 w 29"/>
                  <a:gd name="T29" fmla="*/ 8 h 29"/>
                  <a:gd name="T30" fmla="*/ 25 w 29"/>
                  <a:gd name="T31" fmla="*/ 4 h 29"/>
                  <a:gd name="T32" fmla="*/ 20 w 29"/>
                  <a:gd name="T33" fmla="*/ 0 h 29"/>
                  <a:gd name="T34" fmla="*/ 15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5" y="0"/>
                    </a:moveTo>
                    <a:lnTo>
                      <a:pt x="9" y="0"/>
                    </a:lnTo>
                    <a:lnTo>
                      <a:pt x="4" y="4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9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5" y="24"/>
                    </a:lnTo>
                    <a:lnTo>
                      <a:pt x="28" y="20"/>
                    </a:lnTo>
                    <a:lnTo>
                      <a:pt x="29" y="14"/>
                    </a:lnTo>
                    <a:lnTo>
                      <a:pt x="28" y="8"/>
                    </a:lnTo>
                    <a:lnTo>
                      <a:pt x="25" y="4"/>
                    </a:lnTo>
                    <a:lnTo>
                      <a:pt x="20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59" name="Freeform 152"/>
              <p:cNvSpPr>
                <a:spLocks/>
              </p:cNvSpPr>
              <p:nvPr/>
            </p:nvSpPr>
            <p:spPr bwMode="auto">
              <a:xfrm>
                <a:off x="4771" y="2966"/>
                <a:ext cx="29" cy="29"/>
              </a:xfrm>
              <a:custGeom>
                <a:avLst/>
                <a:gdLst>
                  <a:gd name="T0" fmla="*/ 14 w 29"/>
                  <a:gd name="T1" fmla="*/ 0 h 29"/>
                  <a:gd name="T2" fmla="*/ 9 w 29"/>
                  <a:gd name="T3" fmla="*/ 0 h 29"/>
                  <a:gd name="T4" fmla="*/ 4 w 29"/>
                  <a:gd name="T5" fmla="*/ 4 h 29"/>
                  <a:gd name="T6" fmla="*/ 1 w 29"/>
                  <a:gd name="T7" fmla="*/ 8 h 29"/>
                  <a:gd name="T8" fmla="*/ 0 w 29"/>
                  <a:gd name="T9" fmla="*/ 14 h 29"/>
                  <a:gd name="T10" fmla="*/ 1 w 29"/>
                  <a:gd name="T11" fmla="*/ 20 h 29"/>
                  <a:gd name="T12" fmla="*/ 4 w 29"/>
                  <a:gd name="T13" fmla="*/ 24 h 29"/>
                  <a:gd name="T14" fmla="*/ 9 w 29"/>
                  <a:gd name="T15" fmla="*/ 28 h 29"/>
                  <a:gd name="T16" fmla="*/ 14 w 29"/>
                  <a:gd name="T17" fmla="*/ 29 h 29"/>
                  <a:gd name="T18" fmla="*/ 14 w 29"/>
                  <a:gd name="T19" fmla="*/ 29 h 29"/>
                  <a:gd name="T20" fmla="*/ 20 w 29"/>
                  <a:gd name="T21" fmla="*/ 28 h 29"/>
                  <a:gd name="T22" fmla="*/ 25 w 29"/>
                  <a:gd name="T23" fmla="*/ 24 h 29"/>
                  <a:gd name="T24" fmla="*/ 28 w 29"/>
                  <a:gd name="T25" fmla="*/ 20 h 29"/>
                  <a:gd name="T26" fmla="*/ 29 w 29"/>
                  <a:gd name="T27" fmla="*/ 14 h 29"/>
                  <a:gd name="T28" fmla="*/ 28 w 29"/>
                  <a:gd name="T29" fmla="*/ 8 h 29"/>
                  <a:gd name="T30" fmla="*/ 25 w 29"/>
                  <a:gd name="T31" fmla="*/ 4 h 29"/>
                  <a:gd name="T32" fmla="*/ 20 w 29"/>
                  <a:gd name="T33" fmla="*/ 0 h 29"/>
                  <a:gd name="T34" fmla="*/ 14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4" y="0"/>
                    </a:moveTo>
                    <a:lnTo>
                      <a:pt x="9" y="0"/>
                    </a:lnTo>
                    <a:lnTo>
                      <a:pt x="4" y="4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9" y="28"/>
                    </a:lnTo>
                    <a:lnTo>
                      <a:pt x="14" y="29"/>
                    </a:lnTo>
                    <a:lnTo>
                      <a:pt x="20" y="28"/>
                    </a:lnTo>
                    <a:lnTo>
                      <a:pt x="25" y="24"/>
                    </a:lnTo>
                    <a:lnTo>
                      <a:pt x="28" y="20"/>
                    </a:lnTo>
                    <a:lnTo>
                      <a:pt x="29" y="14"/>
                    </a:lnTo>
                    <a:lnTo>
                      <a:pt x="28" y="8"/>
                    </a:lnTo>
                    <a:lnTo>
                      <a:pt x="25" y="4"/>
                    </a:lnTo>
                    <a:lnTo>
                      <a:pt x="2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60" name="Freeform 153"/>
              <p:cNvSpPr>
                <a:spLocks/>
              </p:cNvSpPr>
              <p:nvPr/>
            </p:nvSpPr>
            <p:spPr bwMode="auto">
              <a:xfrm>
                <a:off x="4829" y="2966"/>
                <a:ext cx="30" cy="29"/>
              </a:xfrm>
              <a:custGeom>
                <a:avLst/>
                <a:gdLst>
                  <a:gd name="T0" fmla="*/ 15 w 30"/>
                  <a:gd name="T1" fmla="*/ 0 h 29"/>
                  <a:gd name="T2" fmla="*/ 10 w 30"/>
                  <a:gd name="T3" fmla="*/ 1 h 29"/>
                  <a:gd name="T4" fmla="*/ 4 w 30"/>
                  <a:gd name="T5" fmla="*/ 4 h 29"/>
                  <a:gd name="T6" fmla="*/ 2 w 30"/>
                  <a:gd name="T7" fmla="*/ 8 h 29"/>
                  <a:gd name="T8" fmla="*/ 0 w 30"/>
                  <a:gd name="T9" fmla="*/ 14 h 29"/>
                  <a:gd name="T10" fmla="*/ 2 w 30"/>
                  <a:gd name="T11" fmla="*/ 20 h 29"/>
                  <a:gd name="T12" fmla="*/ 4 w 30"/>
                  <a:gd name="T13" fmla="*/ 24 h 29"/>
                  <a:gd name="T14" fmla="*/ 10 w 30"/>
                  <a:gd name="T15" fmla="*/ 28 h 29"/>
                  <a:gd name="T16" fmla="*/ 15 w 30"/>
                  <a:gd name="T17" fmla="*/ 29 h 29"/>
                  <a:gd name="T18" fmla="*/ 15 w 30"/>
                  <a:gd name="T19" fmla="*/ 29 h 29"/>
                  <a:gd name="T20" fmla="*/ 20 w 30"/>
                  <a:gd name="T21" fmla="*/ 28 h 29"/>
                  <a:gd name="T22" fmla="*/ 26 w 30"/>
                  <a:gd name="T23" fmla="*/ 24 h 29"/>
                  <a:gd name="T24" fmla="*/ 28 w 30"/>
                  <a:gd name="T25" fmla="*/ 20 h 29"/>
                  <a:gd name="T26" fmla="*/ 30 w 30"/>
                  <a:gd name="T27" fmla="*/ 14 h 29"/>
                  <a:gd name="T28" fmla="*/ 28 w 30"/>
                  <a:gd name="T29" fmla="*/ 8 h 29"/>
                  <a:gd name="T30" fmla="*/ 26 w 30"/>
                  <a:gd name="T31" fmla="*/ 4 h 29"/>
                  <a:gd name="T32" fmla="*/ 20 w 30"/>
                  <a:gd name="T33" fmla="*/ 1 h 29"/>
                  <a:gd name="T34" fmla="*/ 15 w 30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29"/>
                  <a:gd name="T56" fmla="*/ 30 w 30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29">
                    <a:moveTo>
                      <a:pt x="15" y="0"/>
                    </a:moveTo>
                    <a:lnTo>
                      <a:pt x="10" y="1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4"/>
                    </a:lnTo>
                    <a:lnTo>
                      <a:pt x="2" y="20"/>
                    </a:lnTo>
                    <a:lnTo>
                      <a:pt x="4" y="24"/>
                    </a:lnTo>
                    <a:lnTo>
                      <a:pt x="10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6" y="24"/>
                    </a:lnTo>
                    <a:lnTo>
                      <a:pt x="28" y="20"/>
                    </a:lnTo>
                    <a:lnTo>
                      <a:pt x="30" y="14"/>
                    </a:lnTo>
                    <a:lnTo>
                      <a:pt x="28" y="8"/>
                    </a:lnTo>
                    <a:lnTo>
                      <a:pt x="26" y="4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61" name="Freeform 154"/>
              <p:cNvSpPr>
                <a:spLocks/>
              </p:cNvSpPr>
              <p:nvPr/>
            </p:nvSpPr>
            <p:spPr bwMode="auto">
              <a:xfrm>
                <a:off x="4888" y="2966"/>
                <a:ext cx="29" cy="29"/>
              </a:xfrm>
              <a:custGeom>
                <a:avLst/>
                <a:gdLst>
                  <a:gd name="T0" fmla="*/ 14 w 29"/>
                  <a:gd name="T1" fmla="*/ 0 h 29"/>
                  <a:gd name="T2" fmla="*/ 9 w 29"/>
                  <a:gd name="T3" fmla="*/ 1 h 29"/>
                  <a:gd name="T4" fmla="*/ 4 w 29"/>
                  <a:gd name="T5" fmla="*/ 4 h 29"/>
                  <a:gd name="T6" fmla="*/ 1 w 29"/>
                  <a:gd name="T7" fmla="*/ 9 h 29"/>
                  <a:gd name="T8" fmla="*/ 0 w 29"/>
                  <a:gd name="T9" fmla="*/ 14 h 29"/>
                  <a:gd name="T10" fmla="*/ 1 w 29"/>
                  <a:gd name="T11" fmla="*/ 20 h 29"/>
                  <a:gd name="T12" fmla="*/ 4 w 29"/>
                  <a:gd name="T13" fmla="*/ 25 h 29"/>
                  <a:gd name="T14" fmla="*/ 9 w 29"/>
                  <a:gd name="T15" fmla="*/ 28 h 29"/>
                  <a:gd name="T16" fmla="*/ 14 w 29"/>
                  <a:gd name="T17" fmla="*/ 29 h 29"/>
                  <a:gd name="T18" fmla="*/ 14 w 29"/>
                  <a:gd name="T19" fmla="*/ 29 h 29"/>
                  <a:gd name="T20" fmla="*/ 20 w 29"/>
                  <a:gd name="T21" fmla="*/ 28 h 29"/>
                  <a:gd name="T22" fmla="*/ 25 w 29"/>
                  <a:gd name="T23" fmla="*/ 25 h 29"/>
                  <a:gd name="T24" fmla="*/ 28 w 29"/>
                  <a:gd name="T25" fmla="*/ 20 h 29"/>
                  <a:gd name="T26" fmla="*/ 29 w 29"/>
                  <a:gd name="T27" fmla="*/ 14 h 29"/>
                  <a:gd name="T28" fmla="*/ 28 w 29"/>
                  <a:gd name="T29" fmla="*/ 9 h 29"/>
                  <a:gd name="T30" fmla="*/ 25 w 29"/>
                  <a:gd name="T31" fmla="*/ 4 h 29"/>
                  <a:gd name="T32" fmla="*/ 20 w 29"/>
                  <a:gd name="T33" fmla="*/ 1 h 29"/>
                  <a:gd name="T34" fmla="*/ 14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4" y="0"/>
                    </a:move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5"/>
                    </a:lnTo>
                    <a:lnTo>
                      <a:pt x="9" y="28"/>
                    </a:lnTo>
                    <a:lnTo>
                      <a:pt x="14" y="29"/>
                    </a:lnTo>
                    <a:lnTo>
                      <a:pt x="20" y="28"/>
                    </a:lnTo>
                    <a:lnTo>
                      <a:pt x="25" y="25"/>
                    </a:lnTo>
                    <a:lnTo>
                      <a:pt x="28" y="20"/>
                    </a:lnTo>
                    <a:lnTo>
                      <a:pt x="29" y="14"/>
                    </a:lnTo>
                    <a:lnTo>
                      <a:pt x="28" y="9"/>
                    </a:lnTo>
                    <a:lnTo>
                      <a:pt x="25" y="4"/>
                    </a:lnTo>
                    <a:lnTo>
                      <a:pt x="20" y="1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62" name="Freeform 155"/>
              <p:cNvSpPr>
                <a:spLocks/>
              </p:cNvSpPr>
              <p:nvPr/>
            </p:nvSpPr>
            <p:spPr bwMode="auto">
              <a:xfrm>
                <a:off x="4946" y="2966"/>
                <a:ext cx="30" cy="29"/>
              </a:xfrm>
              <a:custGeom>
                <a:avLst/>
                <a:gdLst>
                  <a:gd name="T0" fmla="*/ 15 w 30"/>
                  <a:gd name="T1" fmla="*/ 0 h 29"/>
                  <a:gd name="T2" fmla="*/ 10 w 30"/>
                  <a:gd name="T3" fmla="*/ 1 h 29"/>
                  <a:gd name="T4" fmla="*/ 4 w 30"/>
                  <a:gd name="T5" fmla="*/ 4 h 29"/>
                  <a:gd name="T6" fmla="*/ 2 w 30"/>
                  <a:gd name="T7" fmla="*/ 9 h 29"/>
                  <a:gd name="T8" fmla="*/ 0 w 30"/>
                  <a:gd name="T9" fmla="*/ 14 h 29"/>
                  <a:gd name="T10" fmla="*/ 2 w 30"/>
                  <a:gd name="T11" fmla="*/ 20 h 29"/>
                  <a:gd name="T12" fmla="*/ 4 w 30"/>
                  <a:gd name="T13" fmla="*/ 25 h 29"/>
                  <a:gd name="T14" fmla="*/ 10 w 30"/>
                  <a:gd name="T15" fmla="*/ 28 h 29"/>
                  <a:gd name="T16" fmla="*/ 15 w 30"/>
                  <a:gd name="T17" fmla="*/ 29 h 29"/>
                  <a:gd name="T18" fmla="*/ 15 w 30"/>
                  <a:gd name="T19" fmla="*/ 29 h 29"/>
                  <a:gd name="T20" fmla="*/ 20 w 30"/>
                  <a:gd name="T21" fmla="*/ 28 h 29"/>
                  <a:gd name="T22" fmla="*/ 26 w 30"/>
                  <a:gd name="T23" fmla="*/ 25 h 29"/>
                  <a:gd name="T24" fmla="*/ 28 w 30"/>
                  <a:gd name="T25" fmla="*/ 20 h 29"/>
                  <a:gd name="T26" fmla="*/ 30 w 30"/>
                  <a:gd name="T27" fmla="*/ 14 h 29"/>
                  <a:gd name="T28" fmla="*/ 28 w 30"/>
                  <a:gd name="T29" fmla="*/ 9 h 29"/>
                  <a:gd name="T30" fmla="*/ 26 w 30"/>
                  <a:gd name="T31" fmla="*/ 4 h 29"/>
                  <a:gd name="T32" fmla="*/ 20 w 30"/>
                  <a:gd name="T33" fmla="*/ 1 h 29"/>
                  <a:gd name="T34" fmla="*/ 15 w 30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29"/>
                  <a:gd name="T56" fmla="*/ 30 w 30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29">
                    <a:moveTo>
                      <a:pt x="15" y="0"/>
                    </a:moveTo>
                    <a:lnTo>
                      <a:pt x="10" y="1"/>
                    </a:lnTo>
                    <a:lnTo>
                      <a:pt x="4" y="4"/>
                    </a:lnTo>
                    <a:lnTo>
                      <a:pt x="2" y="9"/>
                    </a:lnTo>
                    <a:lnTo>
                      <a:pt x="0" y="14"/>
                    </a:lnTo>
                    <a:lnTo>
                      <a:pt x="2" y="20"/>
                    </a:lnTo>
                    <a:lnTo>
                      <a:pt x="4" y="25"/>
                    </a:lnTo>
                    <a:lnTo>
                      <a:pt x="10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6" y="25"/>
                    </a:lnTo>
                    <a:lnTo>
                      <a:pt x="28" y="20"/>
                    </a:lnTo>
                    <a:lnTo>
                      <a:pt x="30" y="14"/>
                    </a:lnTo>
                    <a:lnTo>
                      <a:pt x="28" y="9"/>
                    </a:lnTo>
                    <a:lnTo>
                      <a:pt x="26" y="4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63" name="Freeform 156"/>
              <p:cNvSpPr>
                <a:spLocks/>
              </p:cNvSpPr>
              <p:nvPr/>
            </p:nvSpPr>
            <p:spPr bwMode="auto">
              <a:xfrm>
                <a:off x="5005" y="2966"/>
                <a:ext cx="29" cy="29"/>
              </a:xfrm>
              <a:custGeom>
                <a:avLst/>
                <a:gdLst>
                  <a:gd name="T0" fmla="*/ 15 w 29"/>
                  <a:gd name="T1" fmla="*/ 0 h 29"/>
                  <a:gd name="T2" fmla="*/ 9 w 29"/>
                  <a:gd name="T3" fmla="*/ 1 h 29"/>
                  <a:gd name="T4" fmla="*/ 4 w 29"/>
                  <a:gd name="T5" fmla="*/ 4 h 29"/>
                  <a:gd name="T6" fmla="*/ 1 w 29"/>
                  <a:gd name="T7" fmla="*/ 9 h 29"/>
                  <a:gd name="T8" fmla="*/ 0 w 29"/>
                  <a:gd name="T9" fmla="*/ 14 h 29"/>
                  <a:gd name="T10" fmla="*/ 1 w 29"/>
                  <a:gd name="T11" fmla="*/ 20 h 29"/>
                  <a:gd name="T12" fmla="*/ 4 w 29"/>
                  <a:gd name="T13" fmla="*/ 25 h 29"/>
                  <a:gd name="T14" fmla="*/ 9 w 29"/>
                  <a:gd name="T15" fmla="*/ 28 h 29"/>
                  <a:gd name="T16" fmla="*/ 15 w 29"/>
                  <a:gd name="T17" fmla="*/ 29 h 29"/>
                  <a:gd name="T18" fmla="*/ 15 w 29"/>
                  <a:gd name="T19" fmla="*/ 29 h 29"/>
                  <a:gd name="T20" fmla="*/ 20 w 29"/>
                  <a:gd name="T21" fmla="*/ 28 h 29"/>
                  <a:gd name="T22" fmla="*/ 25 w 29"/>
                  <a:gd name="T23" fmla="*/ 25 h 29"/>
                  <a:gd name="T24" fmla="*/ 28 w 29"/>
                  <a:gd name="T25" fmla="*/ 20 h 29"/>
                  <a:gd name="T26" fmla="*/ 29 w 29"/>
                  <a:gd name="T27" fmla="*/ 14 h 29"/>
                  <a:gd name="T28" fmla="*/ 28 w 29"/>
                  <a:gd name="T29" fmla="*/ 9 h 29"/>
                  <a:gd name="T30" fmla="*/ 25 w 29"/>
                  <a:gd name="T31" fmla="*/ 4 h 29"/>
                  <a:gd name="T32" fmla="*/ 20 w 29"/>
                  <a:gd name="T33" fmla="*/ 1 h 29"/>
                  <a:gd name="T34" fmla="*/ 15 w 29"/>
                  <a:gd name="T35" fmla="*/ 0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9"/>
                  <a:gd name="T56" fmla="*/ 29 w 2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9">
                    <a:moveTo>
                      <a:pt x="15" y="0"/>
                    </a:move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5"/>
                    </a:lnTo>
                    <a:lnTo>
                      <a:pt x="9" y="28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5" y="25"/>
                    </a:lnTo>
                    <a:lnTo>
                      <a:pt x="28" y="20"/>
                    </a:lnTo>
                    <a:lnTo>
                      <a:pt x="29" y="14"/>
                    </a:lnTo>
                    <a:lnTo>
                      <a:pt x="28" y="9"/>
                    </a:lnTo>
                    <a:lnTo>
                      <a:pt x="25" y="4"/>
                    </a:lnTo>
                    <a:lnTo>
                      <a:pt x="20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grpSp>
          <p:nvGrpSpPr>
            <p:cNvPr id="7189" name="Group 237"/>
            <p:cNvGrpSpPr>
              <a:grpSpLocks/>
            </p:cNvGrpSpPr>
            <p:nvPr/>
          </p:nvGrpSpPr>
          <p:grpSpPr bwMode="auto">
            <a:xfrm>
              <a:off x="474" y="2285"/>
              <a:ext cx="4598" cy="30"/>
              <a:chOff x="474" y="2285"/>
              <a:chExt cx="4598" cy="30"/>
            </a:xfrm>
          </p:grpSpPr>
          <p:sp>
            <p:nvSpPr>
              <p:cNvPr id="8105" name="Freeform 158"/>
              <p:cNvSpPr>
                <a:spLocks/>
              </p:cNvSpPr>
              <p:nvPr/>
            </p:nvSpPr>
            <p:spPr bwMode="auto">
              <a:xfrm>
                <a:off x="474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06" name="Freeform 159"/>
              <p:cNvSpPr>
                <a:spLocks/>
              </p:cNvSpPr>
              <p:nvPr/>
            </p:nvSpPr>
            <p:spPr bwMode="auto">
              <a:xfrm>
                <a:off x="533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07" name="Freeform 160"/>
              <p:cNvSpPr>
                <a:spLocks/>
              </p:cNvSpPr>
              <p:nvPr/>
            </p:nvSpPr>
            <p:spPr bwMode="auto">
              <a:xfrm>
                <a:off x="591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08" name="Freeform 161"/>
              <p:cNvSpPr>
                <a:spLocks/>
              </p:cNvSpPr>
              <p:nvPr/>
            </p:nvSpPr>
            <p:spPr bwMode="auto">
              <a:xfrm>
                <a:off x="650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09" name="Freeform 162"/>
              <p:cNvSpPr>
                <a:spLocks/>
              </p:cNvSpPr>
              <p:nvPr/>
            </p:nvSpPr>
            <p:spPr bwMode="auto">
              <a:xfrm>
                <a:off x="708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10" name="Freeform 163"/>
              <p:cNvSpPr>
                <a:spLocks/>
              </p:cNvSpPr>
              <p:nvPr/>
            </p:nvSpPr>
            <p:spPr bwMode="auto">
              <a:xfrm>
                <a:off x="767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11" name="Freeform 164"/>
              <p:cNvSpPr>
                <a:spLocks/>
              </p:cNvSpPr>
              <p:nvPr/>
            </p:nvSpPr>
            <p:spPr bwMode="auto">
              <a:xfrm>
                <a:off x="825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12" name="Freeform 165"/>
              <p:cNvSpPr>
                <a:spLocks/>
              </p:cNvSpPr>
              <p:nvPr/>
            </p:nvSpPr>
            <p:spPr bwMode="auto">
              <a:xfrm>
                <a:off x="884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13" name="Freeform 166"/>
              <p:cNvSpPr>
                <a:spLocks/>
              </p:cNvSpPr>
              <p:nvPr/>
            </p:nvSpPr>
            <p:spPr bwMode="auto">
              <a:xfrm>
                <a:off x="943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14" name="Freeform 167"/>
              <p:cNvSpPr>
                <a:spLocks/>
              </p:cNvSpPr>
              <p:nvPr/>
            </p:nvSpPr>
            <p:spPr bwMode="auto">
              <a:xfrm>
                <a:off x="1001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15" name="Freeform 168"/>
              <p:cNvSpPr>
                <a:spLocks/>
              </p:cNvSpPr>
              <p:nvPr/>
            </p:nvSpPr>
            <p:spPr bwMode="auto">
              <a:xfrm>
                <a:off x="1060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16" name="Freeform 169"/>
              <p:cNvSpPr>
                <a:spLocks/>
              </p:cNvSpPr>
              <p:nvPr/>
            </p:nvSpPr>
            <p:spPr bwMode="auto">
              <a:xfrm>
                <a:off x="1118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17" name="Freeform 170"/>
              <p:cNvSpPr>
                <a:spLocks/>
              </p:cNvSpPr>
              <p:nvPr/>
            </p:nvSpPr>
            <p:spPr bwMode="auto">
              <a:xfrm>
                <a:off x="1177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18" name="Freeform 171"/>
              <p:cNvSpPr>
                <a:spLocks/>
              </p:cNvSpPr>
              <p:nvPr/>
            </p:nvSpPr>
            <p:spPr bwMode="auto">
              <a:xfrm>
                <a:off x="1235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19" name="Freeform 172"/>
              <p:cNvSpPr>
                <a:spLocks/>
              </p:cNvSpPr>
              <p:nvPr/>
            </p:nvSpPr>
            <p:spPr bwMode="auto">
              <a:xfrm>
                <a:off x="1294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20" name="Freeform 173"/>
              <p:cNvSpPr>
                <a:spLocks/>
              </p:cNvSpPr>
              <p:nvPr/>
            </p:nvSpPr>
            <p:spPr bwMode="auto">
              <a:xfrm>
                <a:off x="1353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19 w 29"/>
                  <a:gd name="T21" fmla="*/ 28 h 30"/>
                  <a:gd name="T22" fmla="*/ 25 w 29"/>
                  <a:gd name="T23" fmla="*/ 26 h 30"/>
                  <a:gd name="T24" fmla="*/ 27 w 29"/>
                  <a:gd name="T25" fmla="*/ 20 h 30"/>
                  <a:gd name="T26" fmla="*/ 29 w 29"/>
                  <a:gd name="T27" fmla="*/ 15 h 30"/>
                  <a:gd name="T28" fmla="*/ 27 w 29"/>
                  <a:gd name="T29" fmla="*/ 10 h 30"/>
                  <a:gd name="T30" fmla="*/ 25 w 29"/>
                  <a:gd name="T31" fmla="*/ 4 h 30"/>
                  <a:gd name="T32" fmla="*/ 19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19" y="28"/>
                    </a:lnTo>
                    <a:lnTo>
                      <a:pt x="25" y="26"/>
                    </a:lnTo>
                    <a:lnTo>
                      <a:pt x="27" y="20"/>
                    </a:lnTo>
                    <a:lnTo>
                      <a:pt x="29" y="15"/>
                    </a:lnTo>
                    <a:lnTo>
                      <a:pt x="27" y="10"/>
                    </a:lnTo>
                    <a:lnTo>
                      <a:pt x="25" y="4"/>
                    </a:lnTo>
                    <a:lnTo>
                      <a:pt x="19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21" name="Freeform 174"/>
              <p:cNvSpPr>
                <a:spLocks/>
              </p:cNvSpPr>
              <p:nvPr/>
            </p:nvSpPr>
            <p:spPr bwMode="auto">
              <a:xfrm>
                <a:off x="1411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22" name="Freeform 175"/>
              <p:cNvSpPr>
                <a:spLocks/>
              </p:cNvSpPr>
              <p:nvPr/>
            </p:nvSpPr>
            <p:spPr bwMode="auto">
              <a:xfrm>
                <a:off x="1470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23" name="Freeform 176"/>
              <p:cNvSpPr>
                <a:spLocks/>
              </p:cNvSpPr>
              <p:nvPr/>
            </p:nvSpPr>
            <p:spPr bwMode="auto">
              <a:xfrm>
                <a:off x="1528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24" name="Freeform 177"/>
              <p:cNvSpPr>
                <a:spLocks/>
              </p:cNvSpPr>
              <p:nvPr/>
            </p:nvSpPr>
            <p:spPr bwMode="auto">
              <a:xfrm>
                <a:off x="1587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25" name="Freeform 178"/>
              <p:cNvSpPr>
                <a:spLocks/>
              </p:cNvSpPr>
              <p:nvPr/>
            </p:nvSpPr>
            <p:spPr bwMode="auto">
              <a:xfrm>
                <a:off x="1645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26" name="Freeform 179"/>
              <p:cNvSpPr>
                <a:spLocks/>
              </p:cNvSpPr>
              <p:nvPr/>
            </p:nvSpPr>
            <p:spPr bwMode="auto">
              <a:xfrm>
                <a:off x="1704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27" name="Freeform 180"/>
              <p:cNvSpPr>
                <a:spLocks/>
              </p:cNvSpPr>
              <p:nvPr/>
            </p:nvSpPr>
            <p:spPr bwMode="auto">
              <a:xfrm>
                <a:off x="1762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28" name="Freeform 181"/>
              <p:cNvSpPr>
                <a:spLocks/>
              </p:cNvSpPr>
              <p:nvPr/>
            </p:nvSpPr>
            <p:spPr bwMode="auto">
              <a:xfrm>
                <a:off x="1821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29" name="Freeform 182"/>
              <p:cNvSpPr>
                <a:spLocks/>
              </p:cNvSpPr>
              <p:nvPr/>
            </p:nvSpPr>
            <p:spPr bwMode="auto">
              <a:xfrm>
                <a:off x="1880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30" name="Freeform 183"/>
              <p:cNvSpPr>
                <a:spLocks/>
              </p:cNvSpPr>
              <p:nvPr/>
            </p:nvSpPr>
            <p:spPr bwMode="auto">
              <a:xfrm>
                <a:off x="1938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10 w 29"/>
                  <a:gd name="T3" fmla="*/ 2 h 30"/>
                  <a:gd name="T4" fmla="*/ 4 w 29"/>
                  <a:gd name="T5" fmla="*/ 4 h 30"/>
                  <a:gd name="T6" fmla="*/ 2 w 29"/>
                  <a:gd name="T7" fmla="*/ 10 h 30"/>
                  <a:gd name="T8" fmla="*/ 0 w 29"/>
                  <a:gd name="T9" fmla="*/ 15 h 30"/>
                  <a:gd name="T10" fmla="*/ 2 w 29"/>
                  <a:gd name="T11" fmla="*/ 20 h 30"/>
                  <a:gd name="T12" fmla="*/ 4 w 29"/>
                  <a:gd name="T13" fmla="*/ 26 h 30"/>
                  <a:gd name="T14" fmla="*/ 10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31" name="Freeform 184"/>
              <p:cNvSpPr>
                <a:spLocks/>
              </p:cNvSpPr>
              <p:nvPr/>
            </p:nvSpPr>
            <p:spPr bwMode="auto">
              <a:xfrm>
                <a:off x="1997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32" name="Freeform 185"/>
              <p:cNvSpPr>
                <a:spLocks/>
              </p:cNvSpPr>
              <p:nvPr/>
            </p:nvSpPr>
            <p:spPr bwMode="auto">
              <a:xfrm>
                <a:off x="2055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33" name="Freeform 186"/>
              <p:cNvSpPr>
                <a:spLocks/>
              </p:cNvSpPr>
              <p:nvPr/>
            </p:nvSpPr>
            <p:spPr bwMode="auto">
              <a:xfrm>
                <a:off x="2114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34" name="Freeform 187"/>
              <p:cNvSpPr>
                <a:spLocks/>
              </p:cNvSpPr>
              <p:nvPr/>
            </p:nvSpPr>
            <p:spPr bwMode="auto">
              <a:xfrm>
                <a:off x="2172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35" name="Freeform 188"/>
              <p:cNvSpPr>
                <a:spLocks/>
              </p:cNvSpPr>
              <p:nvPr/>
            </p:nvSpPr>
            <p:spPr bwMode="auto">
              <a:xfrm>
                <a:off x="2231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36" name="Freeform 189"/>
              <p:cNvSpPr>
                <a:spLocks/>
              </p:cNvSpPr>
              <p:nvPr/>
            </p:nvSpPr>
            <p:spPr bwMode="auto">
              <a:xfrm>
                <a:off x="2290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37" name="Freeform 190"/>
              <p:cNvSpPr>
                <a:spLocks/>
              </p:cNvSpPr>
              <p:nvPr/>
            </p:nvSpPr>
            <p:spPr bwMode="auto">
              <a:xfrm>
                <a:off x="2348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38" name="Freeform 191"/>
              <p:cNvSpPr>
                <a:spLocks/>
              </p:cNvSpPr>
              <p:nvPr/>
            </p:nvSpPr>
            <p:spPr bwMode="auto">
              <a:xfrm>
                <a:off x="2407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39" name="Freeform 192"/>
              <p:cNvSpPr>
                <a:spLocks/>
              </p:cNvSpPr>
              <p:nvPr/>
            </p:nvSpPr>
            <p:spPr bwMode="auto">
              <a:xfrm>
                <a:off x="2465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40" name="Freeform 193"/>
              <p:cNvSpPr>
                <a:spLocks/>
              </p:cNvSpPr>
              <p:nvPr/>
            </p:nvSpPr>
            <p:spPr bwMode="auto">
              <a:xfrm>
                <a:off x="2524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41" name="Freeform 194"/>
              <p:cNvSpPr>
                <a:spLocks/>
              </p:cNvSpPr>
              <p:nvPr/>
            </p:nvSpPr>
            <p:spPr bwMode="auto">
              <a:xfrm>
                <a:off x="2582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42" name="Freeform 195"/>
              <p:cNvSpPr>
                <a:spLocks/>
              </p:cNvSpPr>
              <p:nvPr/>
            </p:nvSpPr>
            <p:spPr bwMode="auto">
              <a:xfrm>
                <a:off x="2641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43" name="Freeform 196"/>
              <p:cNvSpPr>
                <a:spLocks/>
              </p:cNvSpPr>
              <p:nvPr/>
            </p:nvSpPr>
            <p:spPr bwMode="auto">
              <a:xfrm>
                <a:off x="2700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44" name="Freeform 197"/>
              <p:cNvSpPr>
                <a:spLocks/>
              </p:cNvSpPr>
              <p:nvPr/>
            </p:nvSpPr>
            <p:spPr bwMode="auto">
              <a:xfrm>
                <a:off x="2758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45" name="Freeform 198"/>
              <p:cNvSpPr>
                <a:spLocks/>
              </p:cNvSpPr>
              <p:nvPr/>
            </p:nvSpPr>
            <p:spPr bwMode="auto">
              <a:xfrm>
                <a:off x="2817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46" name="Freeform 199"/>
              <p:cNvSpPr>
                <a:spLocks/>
              </p:cNvSpPr>
              <p:nvPr/>
            </p:nvSpPr>
            <p:spPr bwMode="auto">
              <a:xfrm>
                <a:off x="2875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47" name="Freeform 200"/>
              <p:cNvSpPr>
                <a:spLocks/>
              </p:cNvSpPr>
              <p:nvPr/>
            </p:nvSpPr>
            <p:spPr bwMode="auto">
              <a:xfrm>
                <a:off x="2934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48" name="Freeform 201"/>
              <p:cNvSpPr>
                <a:spLocks/>
              </p:cNvSpPr>
              <p:nvPr/>
            </p:nvSpPr>
            <p:spPr bwMode="auto">
              <a:xfrm>
                <a:off x="2992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49" name="Freeform 202"/>
              <p:cNvSpPr>
                <a:spLocks/>
              </p:cNvSpPr>
              <p:nvPr/>
            </p:nvSpPr>
            <p:spPr bwMode="auto">
              <a:xfrm>
                <a:off x="3051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50" name="Freeform 203"/>
              <p:cNvSpPr>
                <a:spLocks/>
              </p:cNvSpPr>
              <p:nvPr/>
            </p:nvSpPr>
            <p:spPr bwMode="auto">
              <a:xfrm>
                <a:off x="3110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19 w 29"/>
                  <a:gd name="T21" fmla="*/ 28 h 30"/>
                  <a:gd name="T22" fmla="*/ 25 w 29"/>
                  <a:gd name="T23" fmla="*/ 26 h 30"/>
                  <a:gd name="T24" fmla="*/ 27 w 29"/>
                  <a:gd name="T25" fmla="*/ 20 h 30"/>
                  <a:gd name="T26" fmla="*/ 29 w 29"/>
                  <a:gd name="T27" fmla="*/ 15 h 30"/>
                  <a:gd name="T28" fmla="*/ 27 w 29"/>
                  <a:gd name="T29" fmla="*/ 10 h 30"/>
                  <a:gd name="T30" fmla="*/ 25 w 29"/>
                  <a:gd name="T31" fmla="*/ 4 h 30"/>
                  <a:gd name="T32" fmla="*/ 19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19" y="28"/>
                    </a:lnTo>
                    <a:lnTo>
                      <a:pt x="25" y="26"/>
                    </a:lnTo>
                    <a:lnTo>
                      <a:pt x="27" y="20"/>
                    </a:lnTo>
                    <a:lnTo>
                      <a:pt x="29" y="15"/>
                    </a:lnTo>
                    <a:lnTo>
                      <a:pt x="27" y="10"/>
                    </a:lnTo>
                    <a:lnTo>
                      <a:pt x="25" y="4"/>
                    </a:lnTo>
                    <a:lnTo>
                      <a:pt x="19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51" name="Freeform 204"/>
              <p:cNvSpPr>
                <a:spLocks/>
              </p:cNvSpPr>
              <p:nvPr/>
            </p:nvSpPr>
            <p:spPr bwMode="auto">
              <a:xfrm>
                <a:off x="3168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52" name="Freeform 205"/>
              <p:cNvSpPr>
                <a:spLocks/>
              </p:cNvSpPr>
              <p:nvPr/>
            </p:nvSpPr>
            <p:spPr bwMode="auto">
              <a:xfrm>
                <a:off x="3227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53" name="Freeform 206"/>
              <p:cNvSpPr>
                <a:spLocks/>
              </p:cNvSpPr>
              <p:nvPr/>
            </p:nvSpPr>
            <p:spPr bwMode="auto">
              <a:xfrm>
                <a:off x="3285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54" name="Freeform 207"/>
              <p:cNvSpPr>
                <a:spLocks/>
              </p:cNvSpPr>
              <p:nvPr/>
            </p:nvSpPr>
            <p:spPr bwMode="auto">
              <a:xfrm>
                <a:off x="3344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55" name="Freeform 208"/>
              <p:cNvSpPr>
                <a:spLocks/>
              </p:cNvSpPr>
              <p:nvPr/>
            </p:nvSpPr>
            <p:spPr bwMode="auto">
              <a:xfrm>
                <a:off x="3402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56" name="Freeform 209"/>
              <p:cNvSpPr>
                <a:spLocks/>
              </p:cNvSpPr>
              <p:nvPr/>
            </p:nvSpPr>
            <p:spPr bwMode="auto">
              <a:xfrm>
                <a:off x="3461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57" name="Freeform 210"/>
              <p:cNvSpPr>
                <a:spLocks/>
              </p:cNvSpPr>
              <p:nvPr/>
            </p:nvSpPr>
            <p:spPr bwMode="auto">
              <a:xfrm>
                <a:off x="3519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58" name="Freeform 211"/>
              <p:cNvSpPr>
                <a:spLocks/>
              </p:cNvSpPr>
              <p:nvPr/>
            </p:nvSpPr>
            <p:spPr bwMode="auto">
              <a:xfrm>
                <a:off x="3578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59" name="Freeform 212"/>
              <p:cNvSpPr>
                <a:spLocks/>
              </p:cNvSpPr>
              <p:nvPr/>
            </p:nvSpPr>
            <p:spPr bwMode="auto">
              <a:xfrm>
                <a:off x="3637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60" name="Freeform 213"/>
              <p:cNvSpPr>
                <a:spLocks/>
              </p:cNvSpPr>
              <p:nvPr/>
            </p:nvSpPr>
            <p:spPr bwMode="auto">
              <a:xfrm>
                <a:off x="3695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10 w 29"/>
                  <a:gd name="T3" fmla="*/ 2 h 30"/>
                  <a:gd name="T4" fmla="*/ 4 w 29"/>
                  <a:gd name="T5" fmla="*/ 4 h 30"/>
                  <a:gd name="T6" fmla="*/ 2 w 29"/>
                  <a:gd name="T7" fmla="*/ 10 h 30"/>
                  <a:gd name="T8" fmla="*/ 0 w 29"/>
                  <a:gd name="T9" fmla="*/ 15 h 30"/>
                  <a:gd name="T10" fmla="*/ 2 w 29"/>
                  <a:gd name="T11" fmla="*/ 20 h 30"/>
                  <a:gd name="T12" fmla="*/ 4 w 29"/>
                  <a:gd name="T13" fmla="*/ 26 h 30"/>
                  <a:gd name="T14" fmla="*/ 10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61" name="Freeform 214"/>
              <p:cNvSpPr>
                <a:spLocks/>
              </p:cNvSpPr>
              <p:nvPr/>
            </p:nvSpPr>
            <p:spPr bwMode="auto">
              <a:xfrm>
                <a:off x="3754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62" name="Freeform 215"/>
              <p:cNvSpPr>
                <a:spLocks/>
              </p:cNvSpPr>
              <p:nvPr/>
            </p:nvSpPr>
            <p:spPr bwMode="auto">
              <a:xfrm>
                <a:off x="3812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63" name="Freeform 216"/>
              <p:cNvSpPr>
                <a:spLocks/>
              </p:cNvSpPr>
              <p:nvPr/>
            </p:nvSpPr>
            <p:spPr bwMode="auto">
              <a:xfrm>
                <a:off x="3871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64" name="Freeform 217"/>
              <p:cNvSpPr>
                <a:spLocks/>
              </p:cNvSpPr>
              <p:nvPr/>
            </p:nvSpPr>
            <p:spPr bwMode="auto">
              <a:xfrm>
                <a:off x="3929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65" name="Freeform 218"/>
              <p:cNvSpPr>
                <a:spLocks/>
              </p:cNvSpPr>
              <p:nvPr/>
            </p:nvSpPr>
            <p:spPr bwMode="auto">
              <a:xfrm>
                <a:off x="3988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66" name="Freeform 219"/>
              <p:cNvSpPr>
                <a:spLocks/>
              </p:cNvSpPr>
              <p:nvPr/>
            </p:nvSpPr>
            <p:spPr bwMode="auto">
              <a:xfrm>
                <a:off x="4047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67" name="Freeform 220"/>
              <p:cNvSpPr>
                <a:spLocks/>
              </p:cNvSpPr>
              <p:nvPr/>
            </p:nvSpPr>
            <p:spPr bwMode="auto">
              <a:xfrm>
                <a:off x="4105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68" name="Freeform 221"/>
              <p:cNvSpPr>
                <a:spLocks/>
              </p:cNvSpPr>
              <p:nvPr/>
            </p:nvSpPr>
            <p:spPr bwMode="auto">
              <a:xfrm>
                <a:off x="4164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69" name="Freeform 222"/>
              <p:cNvSpPr>
                <a:spLocks/>
              </p:cNvSpPr>
              <p:nvPr/>
            </p:nvSpPr>
            <p:spPr bwMode="auto">
              <a:xfrm>
                <a:off x="4222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70" name="Freeform 223"/>
              <p:cNvSpPr>
                <a:spLocks/>
              </p:cNvSpPr>
              <p:nvPr/>
            </p:nvSpPr>
            <p:spPr bwMode="auto">
              <a:xfrm>
                <a:off x="4281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71" name="Freeform 224"/>
              <p:cNvSpPr>
                <a:spLocks/>
              </p:cNvSpPr>
              <p:nvPr/>
            </p:nvSpPr>
            <p:spPr bwMode="auto">
              <a:xfrm>
                <a:off x="4339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72" name="Freeform 225"/>
              <p:cNvSpPr>
                <a:spLocks/>
              </p:cNvSpPr>
              <p:nvPr/>
            </p:nvSpPr>
            <p:spPr bwMode="auto">
              <a:xfrm>
                <a:off x="4398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73" name="Freeform 226"/>
              <p:cNvSpPr>
                <a:spLocks/>
              </p:cNvSpPr>
              <p:nvPr/>
            </p:nvSpPr>
            <p:spPr bwMode="auto">
              <a:xfrm>
                <a:off x="4457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74" name="Freeform 227"/>
              <p:cNvSpPr>
                <a:spLocks/>
              </p:cNvSpPr>
              <p:nvPr/>
            </p:nvSpPr>
            <p:spPr bwMode="auto">
              <a:xfrm>
                <a:off x="4515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75" name="Freeform 228"/>
              <p:cNvSpPr>
                <a:spLocks/>
              </p:cNvSpPr>
              <p:nvPr/>
            </p:nvSpPr>
            <p:spPr bwMode="auto">
              <a:xfrm>
                <a:off x="4574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76" name="Freeform 229"/>
              <p:cNvSpPr>
                <a:spLocks/>
              </p:cNvSpPr>
              <p:nvPr/>
            </p:nvSpPr>
            <p:spPr bwMode="auto">
              <a:xfrm>
                <a:off x="4632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77" name="Freeform 230"/>
              <p:cNvSpPr>
                <a:spLocks/>
              </p:cNvSpPr>
              <p:nvPr/>
            </p:nvSpPr>
            <p:spPr bwMode="auto">
              <a:xfrm>
                <a:off x="4691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78" name="Freeform 231"/>
              <p:cNvSpPr>
                <a:spLocks/>
              </p:cNvSpPr>
              <p:nvPr/>
            </p:nvSpPr>
            <p:spPr bwMode="auto">
              <a:xfrm>
                <a:off x="4749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79" name="Freeform 232"/>
              <p:cNvSpPr>
                <a:spLocks/>
              </p:cNvSpPr>
              <p:nvPr/>
            </p:nvSpPr>
            <p:spPr bwMode="auto">
              <a:xfrm>
                <a:off x="4808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80" name="Freeform 233"/>
              <p:cNvSpPr>
                <a:spLocks/>
              </p:cNvSpPr>
              <p:nvPr/>
            </p:nvSpPr>
            <p:spPr bwMode="auto">
              <a:xfrm>
                <a:off x="4867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19 w 29"/>
                  <a:gd name="T21" fmla="*/ 28 h 30"/>
                  <a:gd name="T22" fmla="*/ 25 w 29"/>
                  <a:gd name="T23" fmla="*/ 26 h 30"/>
                  <a:gd name="T24" fmla="*/ 27 w 29"/>
                  <a:gd name="T25" fmla="*/ 20 h 30"/>
                  <a:gd name="T26" fmla="*/ 29 w 29"/>
                  <a:gd name="T27" fmla="*/ 15 h 30"/>
                  <a:gd name="T28" fmla="*/ 27 w 29"/>
                  <a:gd name="T29" fmla="*/ 10 h 30"/>
                  <a:gd name="T30" fmla="*/ 25 w 29"/>
                  <a:gd name="T31" fmla="*/ 4 h 30"/>
                  <a:gd name="T32" fmla="*/ 19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19" y="28"/>
                    </a:lnTo>
                    <a:lnTo>
                      <a:pt x="25" y="26"/>
                    </a:lnTo>
                    <a:lnTo>
                      <a:pt x="27" y="20"/>
                    </a:lnTo>
                    <a:lnTo>
                      <a:pt x="29" y="15"/>
                    </a:lnTo>
                    <a:lnTo>
                      <a:pt x="27" y="10"/>
                    </a:lnTo>
                    <a:lnTo>
                      <a:pt x="25" y="4"/>
                    </a:lnTo>
                    <a:lnTo>
                      <a:pt x="19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81" name="Freeform 234"/>
              <p:cNvSpPr>
                <a:spLocks/>
              </p:cNvSpPr>
              <p:nvPr/>
            </p:nvSpPr>
            <p:spPr bwMode="auto">
              <a:xfrm>
                <a:off x="4925" y="2285"/>
                <a:ext cx="29" cy="30"/>
              </a:xfrm>
              <a:custGeom>
                <a:avLst/>
                <a:gdLst>
                  <a:gd name="T0" fmla="*/ 15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5 w 29"/>
                  <a:gd name="T17" fmla="*/ 30 h 30"/>
                  <a:gd name="T18" fmla="*/ 15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5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5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82" name="Freeform 235"/>
              <p:cNvSpPr>
                <a:spLocks/>
              </p:cNvSpPr>
              <p:nvPr/>
            </p:nvSpPr>
            <p:spPr bwMode="auto">
              <a:xfrm>
                <a:off x="4984" y="2285"/>
                <a:ext cx="29" cy="30"/>
              </a:xfrm>
              <a:custGeom>
                <a:avLst/>
                <a:gdLst>
                  <a:gd name="T0" fmla="*/ 14 w 29"/>
                  <a:gd name="T1" fmla="*/ 0 h 30"/>
                  <a:gd name="T2" fmla="*/ 9 w 29"/>
                  <a:gd name="T3" fmla="*/ 2 h 30"/>
                  <a:gd name="T4" fmla="*/ 4 w 29"/>
                  <a:gd name="T5" fmla="*/ 4 h 30"/>
                  <a:gd name="T6" fmla="*/ 1 w 29"/>
                  <a:gd name="T7" fmla="*/ 10 h 30"/>
                  <a:gd name="T8" fmla="*/ 0 w 29"/>
                  <a:gd name="T9" fmla="*/ 15 h 30"/>
                  <a:gd name="T10" fmla="*/ 1 w 29"/>
                  <a:gd name="T11" fmla="*/ 20 h 30"/>
                  <a:gd name="T12" fmla="*/ 4 w 29"/>
                  <a:gd name="T13" fmla="*/ 26 h 30"/>
                  <a:gd name="T14" fmla="*/ 9 w 29"/>
                  <a:gd name="T15" fmla="*/ 28 h 30"/>
                  <a:gd name="T16" fmla="*/ 14 w 29"/>
                  <a:gd name="T17" fmla="*/ 30 h 30"/>
                  <a:gd name="T18" fmla="*/ 14 w 29"/>
                  <a:gd name="T19" fmla="*/ 30 h 30"/>
                  <a:gd name="T20" fmla="*/ 20 w 29"/>
                  <a:gd name="T21" fmla="*/ 28 h 30"/>
                  <a:gd name="T22" fmla="*/ 25 w 29"/>
                  <a:gd name="T23" fmla="*/ 26 h 30"/>
                  <a:gd name="T24" fmla="*/ 28 w 29"/>
                  <a:gd name="T25" fmla="*/ 20 h 30"/>
                  <a:gd name="T26" fmla="*/ 29 w 29"/>
                  <a:gd name="T27" fmla="*/ 15 h 30"/>
                  <a:gd name="T28" fmla="*/ 28 w 29"/>
                  <a:gd name="T29" fmla="*/ 10 h 30"/>
                  <a:gd name="T30" fmla="*/ 25 w 29"/>
                  <a:gd name="T31" fmla="*/ 4 h 30"/>
                  <a:gd name="T32" fmla="*/ 20 w 29"/>
                  <a:gd name="T33" fmla="*/ 2 h 30"/>
                  <a:gd name="T34" fmla="*/ 14 w 29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0"/>
                  <a:gd name="T56" fmla="*/ 29 w 29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0">
                    <a:moveTo>
                      <a:pt x="14" y="0"/>
                    </a:moveTo>
                    <a:lnTo>
                      <a:pt x="9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6"/>
                    </a:lnTo>
                    <a:lnTo>
                      <a:pt x="9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8" y="20"/>
                    </a:lnTo>
                    <a:lnTo>
                      <a:pt x="29" y="15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83" name="Freeform 236"/>
              <p:cNvSpPr>
                <a:spLocks/>
              </p:cNvSpPr>
              <p:nvPr/>
            </p:nvSpPr>
            <p:spPr bwMode="auto">
              <a:xfrm>
                <a:off x="5042" y="2285"/>
                <a:ext cx="30" cy="30"/>
              </a:xfrm>
              <a:custGeom>
                <a:avLst/>
                <a:gdLst>
                  <a:gd name="T0" fmla="*/ 15 w 30"/>
                  <a:gd name="T1" fmla="*/ 0 h 30"/>
                  <a:gd name="T2" fmla="*/ 10 w 30"/>
                  <a:gd name="T3" fmla="*/ 2 h 30"/>
                  <a:gd name="T4" fmla="*/ 4 w 30"/>
                  <a:gd name="T5" fmla="*/ 4 h 30"/>
                  <a:gd name="T6" fmla="*/ 2 w 30"/>
                  <a:gd name="T7" fmla="*/ 10 h 30"/>
                  <a:gd name="T8" fmla="*/ 0 w 30"/>
                  <a:gd name="T9" fmla="*/ 15 h 30"/>
                  <a:gd name="T10" fmla="*/ 2 w 30"/>
                  <a:gd name="T11" fmla="*/ 20 h 30"/>
                  <a:gd name="T12" fmla="*/ 4 w 30"/>
                  <a:gd name="T13" fmla="*/ 26 h 30"/>
                  <a:gd name="T14" fmla="*/ 10 w 30"/>
                  <a:gd name="T15" fmla="*/ 28 h 30"/>
                  <a:gd name="T16" fmla="*/ 15 w 30"/>
                  <a:gd name="T17" fmla="*/ 30 h 30"/>
                  <a:gd name="T18" fmla="*/ 15 w 30"/>
                  <a:gd name="T19" fmla="*/ 30 h 30"/>
                  <a:gd name="T20" fmla="*/ 20 w 30"/>
                  <a:gd name="T21" fmla="*/ 28 h 30"/>
                  <a:gd name="T22" fmla="*/ 26 w 30"/>
                  <a:gd name="T23" fmla="*/ 26 h 30"/>
                  <a:gd name="T24" fmla="*/ 28 w 30"/>
                  <a:gd name="T25" fmla="*/ 20 h 30"/>
                  <a:gd name="T26" fmla="*/ 30 w 30"/>
                  <a:gd name="T27" fmla="*/ 15 h 30"/>
                  <a:gd name="T28" fmla="*/ 28 w 30"/>
                  <a:gd name="T29" fmla="*/ 10 h 30"/>
                  <a:gd name="T30" fmla="*/ 26 w 30"/>
                  <a:gd name="T31" fmla="*/ 4 h 30"/>
                  <a:gd name="T32" fmla="*/ 20 w 30"/>
                  <a:gd name="T33" fmla="*/ 2 h 30"/>
                  <a:gd name="T34" fmla="*/ 15 w 30"/>
                  <a:gd name="T35" fmla="*/ 0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0"/>
                  <a:gd name="T56" fmla="*/ 30 w 30"/>
                  <a:gd name="T57" fmla="*/ 30 h 3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0">
                    <a:moveTo>
                      <a:pt x="15" y="0"/>
                    </a:move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10" y="28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30" y="15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7190" name="Rectangle 238"/>
            <p:cNvSpPr>
              <a:spLocks noChangeArrowheads="1"/>
            </p:cNvSpPr>
            <p:nvPr/>
          </p:nvSpPr>
          <p:spPr bwMode="auto">
            <a:xfrm>
              <a:off x="290" y="3070"/>
              <a:ext cx="639" cy="35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191" name="Rectangle 239"/>
            <p:cNvSpPr>
              <a:spLocks noChangeArrowheads="1"/>
            </p:cNvSpPr>
            <p:nvPr/>
          </p:nvSpPr>
          <p:spPr bwMode="auto">
            <a:xfrm>
              <a:off x="338" y="3177"/>
              <a:ext cx="4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b="1">
                  <a:solidFill>
                    <a:srgbClr val="000000"/>
                  </a:solidFill>
                </a:rPr>
                <a:t>P</a:t>
              </a:r>
              <a:endParaRPr lang="fr-FR" altLang="pt-PT"/>
            </a:p>
          </p:txBody>
        </p:sp>
        <p:sp>
          <p:nvSpPr>
            <p:cNvPr id="7192" name="Rectangle 240"/>
            <p:cNvSpPr>
              <a:spLocks noChangeArrowheads="1"/>
            </p:cNvSpPr>
            <p:nvPr/>
          </p:nvSpPr>
          <p:spPr bwMode="auto">
            <a:xfrm>
              <a:off x="387" y="3192"/>
              <a:ext cx="15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800" b="1">
                  <a:solidFill>
                    <a:srgbClr val="000000"/>
                  </a:solidFill>
                </a:rPr>
                <a:t>ORTO</a:t>
              </a:r>
              <a:endParaRPr lang="fr-FR" altLang="pt-PT"/>
            </a:p>
          </p:txBody>
        </p:sp>
        <p:sp>
          <p:nvSpPr>
            <p:cNvPr id="7193" name="Rectangle 241"/>
            <p:cNvSpPr>
              <a:spLocks noChangeArrowheads="1"/>
            </p:cNvSpPr>
            <p:nvPr/>
          </p:nvSpPr>
          <p:spPr bwMode="auto">
            <a:xfrm>
              <a:off x="338" y="3269"/>
              <a:ext cx="7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b="1">
                  <a:solidFill>
                    <a:srgbClr val="000000"/>
                  </a:solidFill>
                </a:rPr>
                <a:t>M</a:t>
              </a:r>
              <a:endParaRPr lang="fr-FR" altLang="pt-PT"/>
            </a:p>
          </p:txBody>
        </p:sp>
        <p:sp>
          <p:nvSpPr>
            <p:cNvPr id="7194" name="Rectangle 242"/>
            <p:cNvSpPr>
              <a:spLocks noChangeArrowheads="1"/>
            </p:cNvSpPr>
            <p:nvPr/>
          </p:nvSpPr>
          <p:spPr bwMode="auto">
            <a:xfrm>
              <a:off x="414" y="3284"/>
              <a:ext cx="17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800" b="1">
                  <a:solidFill>
                    <a:srgbClr val="000000"/>
                  </a:solidFill>
                </a:rPr>
                <a:t>ARKET</a:t>
              </a:r>
              <a:endParaRPr lang="fr-FR" altLang="pt-PT"/>
            </a:p>
          </p:txBody>
        </p:sp>
        <p:sp>
          <p:nvSpPr>
            <p:cNvPr id="7195" name="Rectangle 243"/>
            <p:cNvSpPr>
              <a:spLocks noChangeArrowheads="1"/>
            </p:cNvSpPr>
            <p:nvPr/>
          </p:nvSpPr>
          <p:spPr bwMode="auto">
            <a:xfrm>
              <a:off x="1878" y="2588"/>
              <a:ext cx="336" cy="1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196" name="Rectangle 244"/>
            <p:cNvSpPr>
              <a:spLocks noChangeArrowheads="1"/>
            </p:cNvSpPr>
            <p:nvPr/>
          </p:nvSpPr>
          <p:spPr bwMode="auto">
            <a:xfrm>
              <a:off x="1926" y="2614"/>
              <a:ext cx="28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b="1">
                  <a:solidFill>
                    <a:srgbClr val="0000FF"/>
                  </a:solidFill>
                </a:rPr>
                <a:t>24 %</a:t>
              </a:r>
              <a:endParaRPr lang="fr-FR" altLang="pt-PT"/>
            </a:p>
          </p:txBody>
        </p:sp>
        <p:grpSp>
          <p:nvGrpSpPr>
            <p:cNvPr id="7197" name="Group 247"/>
            <p:cNvGrpSpPr>
              <a:grpSpLocks/>
            </p:cNvGrpSpPr>
            <p:nvPr/>
          </p:nvGrpSpPr>
          <p:grpSpPr bwMode="auto">
            <a:xfrm>
              <a:off x="1347" y="2243"/>
              <a:ext cx="1633" cy="733"/>
              <a:chOff x="1347" y="2243"/>
              <a:chExt cx="1633" cy="733"/>
            </a:xfrm>
          </p:grpSpPr>
          <p:sp>
            <p:nvSpPr>
              <p:cNvPr id="8103" name="Freeform 245"/>
              <p:cNvSpPr>
                <a:spLocks/>
              </p:cNvSpPr>
              <p:nvPr/>
            </p:nvSpPr>
            <p:spPr bwMode="auto">
              <a:xfrm>
                <a:off x="1347" y="2243"/>
                <a:ext cx="1559" cy="701"/>
              </a:xfrm>
              <a:custGeom>
                <a:avLst/>
                <a:gdLst>
                  <a:gd name="T0" fmla="*/ 8 w 1559"/>
                  <a:gd name="T1" fmla="*/ 0 h 701"/>
                  <a:gd name="T2" fmla="*/ 0 w 1559"/>
                  <a:gd name="T3" fmla="*/ 18 h 701"/>
                  <a:gd name="T4" fmla="*/ 1551 w 1559"/>
                  <a:gd name="T5" fmla="*/ 701 h 701"/>
                  <a:gd name="T6" fmla="*/ 1559 w 1559"/>
                  <a:gd name="T7" fmla="*/ 683 h 701"/>
                  <a:gd name="T8" fmla="*/ 8 w 1559"/>
                  <a:gd name="T9" fmla="*/ 0 h 7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59"/>
                  <a:gd name="T16" fmla="*/ 0 h 701"/>
                  <a:gd name="T17" fmla="*/ 1559 w 1559"/>
                  <a:gd name="T18" fmla="*/ 701 h 7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59" h="701">
                    <a:moveTo>
                      <a:pt x="8" y="0"/>
                    </a:moveTo>
                    <a:lnTo>
                      <a:pt x="0" y="18"/>
                    </a:lnTo>
                    <a:lnTo>
                      <a:pt x="1551" y="701"/>
                    </a:lnTo>
                    <a:lnTo>
                      <a:pt x="1559" y="68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104" name="Freeform 246"/>
              <p:cNvSpPr>
                <a:spLocks/>
              </p:cNvSpPr>
              <p:nvPr/>
            </p:nvSpPr>
            <p:spPr bwMode="auto">
              <a:xfrm>
                <a:off x="2881" y="2895"/>
                <a:ext cx="99" cy="81"/>
              </a:xfrm>
              <a:custGeom>
                <a:avLst/>
                <a:gdLst>
                  <a:gd name="T0" fmla="*/ 0 w 99"/>
                  <a:gd name="T1" fmla="*/ 81 h 81"/>
                  <a:gd name="T2" fmla="*/ 99 w 99"/>
                  <a:gd name="T3" fmla="*/ 76 h 81"/>
                  <a:gd name="T4" fmla="*/ 36 w 99"/>
                  <a:gd name="T5" fmla="*/ 0 h 81"/>
                  <a:gd name="T6" fmla="*/ 0 w 99"/>
                  <a:gd name="T7" fmla="*/ 81 h 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"/>
                  <a:gd name="T13" fmla="*/ 0 h 81"/>
                  <a:gd name="T14" fmla="*/ 99 w 99"/>
                  <a:gd name="T15" fmla="*/ 81 h 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" h="81">
                    <a:moveTo>
                      <a:pt x="0" y="81"/>
                    </a:moveTo>
                    <a:lnTo>
                      <a:pt x="99" y="76"/>
                    </a:lnTo>
                    <a:lnTo>
                      <a:pt x="36" y="0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7198" name="Rectangle 248"/>
            <p:cNvSpPr>
              <a:spLocks noChangeArrowheads="1"/>
            </p:cNvSpPr>
            <p:nvPr/>
          </p:nvSpPr>
          <p:spPr bwMode="auto">
            <a:xfrm>
              <a:off x="5173" y="3211"/>
              <a:ext cx="299" cy="1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199" name="Rectangle 249"/>
            <p:cNvSpPr>
              <a:spLocks noChangeArrowheads="1"/>
            </p:cNvSpPr>
            <p:nvPr/>
          </p:nvSpPr>
          <p:spPr bwMode="auto">
            <a:xfrm>
              <a:off x="5221" y="3237"/>
              <a:ext cx="18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b="1">
                  <a:solidFill>
                    <a:srgbClr val="FF00FF"/>
                  </a:solidFill>
                </a:rPr>
                <a:t>100%</a:t>
              </a:r>
              <a:endParaRPr lang="fr-FR" altLang="pt-PT"/>
            </a:p>
          </p:txBody>
        </p:sp>
        <p:sp>
          <p:nvSpPr>
            <p:cNvPr id="7200" name="Rectangle 250"/>
            <p:cNvSpPr>
              <a:spLocks noChangeArrowheads="1"/>
            </p:cNvSpPr>
            <p:nvPr/>
          </p:nvSpPr>
          <p:spPr bwMode="auto">
            <a:xfrm>
              <a:off x="5089" y="2492"/>
              <a:ext cx="43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201" name="Rectangle 251"/>
            <p:cNvSpPr>
              <a:spLocks noChangeArrowheads="1"/>
            </p:cNvSpPr>
            <p:nvPr/>
          </p:nvSpPr>
          <p:spPr bwMode="auto">
            <a:xfrm>
              <a:off x="5159" y="2516"/>
              <a:ext cx="27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b="1">
                  <a:solidFill>
                    <a:srgbClr val="0000FF"/>
                  </a:solidFill>
                </a:rPr>
                <a:t>(Base V)</a:t>
              </a:r>
              <a:endParaRPr lang="fr-FR" altLang="pt-PT"/>
            </a:p>
          </p:txBody>
        </p:sp>
        <p:sp>
          <p:nvSpPr>
            <p:cNvPr id="7202" name="Rectangle 252"/>
            <p:cNvSpPr>
              <a:spLocks noChangeArrowheads="1"/>
            </p:cNvSpPr>
            <p:nvPr/>
          </p:nvSpPr>
          <p:spPr bwMode="auto">
            <a:xfrm>
              <a:off x="5195" y="2612"/>
              <a:ext cx="20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b="1">
                  <a:solidFill>
                    <a:srgbClr val="0000FF"/>
                  </a:solidFill>
                </a:rPr>
                <a:t>100 %</a:t>
              </a:r>
              <a:endParaRPr lang="fr-FR" altLang="pt-PT"/>
            </a:p>
          </p:txBody>
        </p:sp>
        <p:sp>
          <p:nvSpPr>
            <p:cNvPr id="7203" name="Rectangle 253"/>
            <p:cNvSpPr>
              <a:spLocks noChangeArrowheads="1"/>
            </p:cNvSpPr>
            <p:nvPr/>
          </p:nvSpPr>
          <p:spPr bwMode="auto">
            <a:xfrm>
              <a:off x="5113" y="1773"/>
              <a:ext cx="455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204" name="Rectangle 254"/>
            <p:cNvSpPr>
              <a:spLocks noChangeArrowheads="1"/>
            </p:cNvSpPr>
            <p:nvPr/>
          </p:nvSpPr>
          <p:spPr bwMode="auto">
            <a:xfrm>
              <a:off x="5179" y="1797"/>
              <a:ext cx="29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b="1">
                  <a:solidFill>
                    <a:srgbClr val="000000"/>
                  </a:solidFill>
                </a:rPr>
                <a:t>(Base IV)</a:t>
              </a:r>
              <a:endParaRPr lang="fr-FR" altLang="pt-PT"/>
            </a:p>
          </p:txBody>
        </p:sp>
        <p:sp>
          <p:nvSpPr>
            <p:cNvPr id="7205" name="Rectangle 255"/>
            <p:cNvSpPr>
              <a:spLocks noChangeArrowheads="1"/>
            </p:cNvSpPr>
            <p:nvPr/>
          </p:nvSpPr>
          <p:spPr bwMode="auto">
            <a:xfrm>
              <a:off x="5231" y="1893"/>
              <a:ext cx="20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b="1">
                  <a:solidFill>
                    <a:srgbClr val="000000"/>
                  </a:solidFill>
                </a:rPr>
                <a:t>100 %</a:t>
              </a:r>
              <a:endParaRPr lang="fr-FR" altLang="pt-PT"/>
            </a:p>
          </p:txBody>
        </p:sp>
        <p:sp>
          <p:nvSpPr>
            <p:cNvPr id="7206" name="Rectangle 256"/>
            <p:cNvSpPr>
              <a:spLocks noChangeArrowheads="1"/>
            </p:cNvSpPr>
            <p:nvPr/>
          </p:nvSpPr>
          <p:spPr bwMode="auto">
            <a:xfrm>
              <a:off x="4705" y="3354"/>
              <a:ext cx="240" cy="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207" name="Rectangle 257"/>
            <p:cNvSpPr>
              <a:spLocks noChangeArrowheads="1"/>
            </p:cNvSpPr>
            <p:nvPr/>
          </p:nvSpPr>
          <p:spPr bwMode="auto">
            <a:xfrm>
              <a:off x="4753" y="3381"/>
              <a:ext cx="21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b="1">
                  <a:solidFill>
                    <a:srgbClr val="FF00FF"/>
                  </a:solidFill>
                </a:rPr>
                <a:t>3 %</a:t>
              </a:r>
              <a:endParaRPr lang="fr-FR" altLang="pt-PT"/>
            </a:p>
          </p:txBody>
        </p:sp>
        <p:sp>
          <p:nvSpPr>
            <p:cNvPr id="7208" name="Rectangle 258"/>
            <p:cNvSpPr>
              <a:spLocks noChangeArrowheads="1"/>
            </p:cNvSpPr>
            <p:nvPr/>
          </p:nvSpPr>
          <p:spPr bwMode="auto">
            <a:xfrm>
              <a:off x="4322" y="2013"/>
              <a:ext cx="336" cy="1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209" name="Rectangle 259"/>
            <p:cNvSpPr>
              <a:spLocks noChangeArrowheads="1"/>
            </p:cNvSpPr>
            <p:nvPr/>
          </p:nvSpPr>
          <p:spPr bwMode="auto">
            <a:xfrm>
              <a:off x="4370" y="2039"/>
              <a:ext cx="18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b="1">
                  <a:solidFill>
                    <a:srgbClr val="000000"/>
                  </a:solidFill>
                </a:rPr>
                <a:t>1,0 %</a:t>
              </a:r>
              <a:endParaRPr lang="fr-FR" altLang="pt-PT"/>
            </a:p>
          </p:txBody>
        </p:sp>
        <p:sp>
          <p:nvSpPr>
            <p:cNvPr id="7210" name="Rectangle 260"/>
            <p:cNvSpPr>
              <a:spLocks noChangeArrowheads="1"/>
            </p:cNvSpPr>
            <p:nvPr/>
          </p:nvSpPr>
          <p:spPr bwMode="auto">
            <a:xfrm>
              <a:off x="2837" y="2540"/>
              <a:ext cx="335" cy="1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211" name="Rectangle 261"/>
            <p:cNvSpPr>
              <a:spLocks noChangeArrowheads="1"/>
            </p:cNvSpPr>
            <p:nvPr/>
          </p:nvSpPr>
          <p:spPr bwMode="auto">
            <a:xfrm>
              <a:off x="2885" y="2566"/>
              <a:ext cx="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 sz="2000"/>
            </a:p>
          </p:txBody>
        </p:sp>
        <p:sp>
          <p:nvSpPr>
            <p:cNvPr id="7212" name="Rectangle 262"/>
            <p:cNvSpPr>
              <a:spLocks noChangeArrowheads="1"/>
            </p:cNvSpPr>
            <p:nvPr/>
          </p:nvSpPr>
          <p:spPr bwMode="auto">
            <a:xfrm>
              <a:off x="3316" y="3354"/>
              <a:ext cx="287" cy="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213" name="Rectangle 263"/>
            <p:cNvSpPr>
              <a:spLocks noChangeArrowheads="1"/>
            </p:cNvSpPr>
            <p:nvPr/>
          </p:nvSpPr>
          <p:spPr bwMode="auto">
            <a:xfrm>
              <a:off x="3364" y="3381"/>
              <a:ext cx="28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b="1">
                  <a:solidFill>
                    <a:srgbClr val="FF00FF"/>
                  </a:solidFill>
                </a:rPr>
                <a:t>93 %</a:t>
              </a:r>
              <a:endParaRPr lang="fr-FR" altLang="pt-PT"/>
            </a:p>
          </p:txBody>
        </p:sp>
        <p:sp>
          <p:nvSpPr>
            <p:cNvPr id="7214" name="Rectangle 264"/>
            <p:cNvSpPr>
              <a:spLocks noChangeArrowheads="1"/>
            </p:cNvSpPr>
            <p:nvPr/>
          </p:nvSpPr>
          <p:spPr bwMode="auto">
            <a:xfrm>
              <a:off x="290" y="2530"/>
              <a:ext cx="719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215" name="Rectangle 265"/>
            <p:cNvSpPr>
              <a:spLocks noChangeArrowheads="1"/>
            </p:cNvSpPr>
            <p:nvPr/>
          </p:nvSpPr>
          <p:spPr bwMode="auto">
            <a:xfrm>
              <a:off x="338" y="2553"/>
              <a:ext cx="4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b="1">
                  <a:solidFill>
                    <a:srgbClr val="000000"/>
                  </a:solidFill>
                </a:rPr>
                <a:t>B</a:t>
              </a:r>
              <a:endParaRPr lang="fr-FR" altLang="pt-PT"/>
            </a:p>
          </p:txBody>
        </p:sp>
        <p:sp>
          <p:nvSpPr>
            <p:cNvPr id="7216" name="Rectangle 266"/>
            <p:cNvSpPr>
              <a:spLocks noChangeArrowheads="1"/>
            </p:cNvSpPr>
            <p:nvPr/>
          </p:nvSpPr>
          <p:spPr bwMode="auto">
            <a:xfrm>
              <a:off x="391" y="2568"/>
              <a:ext cx="10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800" b="1">
                  <a:solidFill>
                    <a:srgbClr val="000000"/>
                  </a:solidFill>
                </a:rPr>
                <a:t>ULK</a:t>
              </a:r>
              <a:endParaRPr lang="fr-FR" altLang="pt-PT"/>
            </a:p>
          </p:txBody>
        </p:sp>
        <p:sp>
          <p:nvSpPr>
            <p:cNvPr id="7217" name="Rectangle 267"/>
            <p:cNvSpPr>
              <a:spLocks noChangeArrowheads="1"/>
            </p:cNvSpPr>
            <p:nvPr/>
          </p:nvSpPr>
          <p:spPr bwMode="auto">
            <a:xfrm>
              <a:off x="338" y="2649"/>
              <a:ext cx="7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b="1">
                  <a:solidFill>
                    <a:srgbClr val="000000"/>
                  </a:solidFill>
                </a:rPr>
                <a:t>M</a:t>
              </a:r>
              <a:endParaRPr lang="fr-FR" altLang="pt-PT"/>
            </a:p>
          </p:txBody>
        </p:sp>
        <p:sp>
          <p:nvSpPr>
            <p:cNvPr id="7218" name="Rectangle 268"/>
            <p:cNvSpPr>
              <a:spLocks noChangeArrowheads="1"/>
            </p:cNvSpPr>
            <p:nvPr/>
          </p:nvSpPr>
          <p:spPr bwMode="auto">
            <a:xfrm>
              <a:off x="414" y="2664"/>
              <a:ext cx="17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800" b="1">
                  <a:solidFill>
                    <a:srgbClr val="000000"/>
                  </a:solidFill>
                </a:rPr>
                <a:t>ARKET</a:t>
              </a:r>
              <a:endParaRPr lang="fr-FR" altLang="pt-PT"/>
            </a:p>
          </p:txBody>
        </p:sp>
        <p:sp>
          <p:nvSpPr>
            <p:cNvPr id="7219" name="Rectangle 269"/>
            <p:cNvSpPr>
              <a:spLocks noChangeArrowheads="1"/>
            </p:cNvSpPr>
            <p:nvPr/>
          </p:nvSpPr>
          <p:spPr bwMode="auto">
            <a:xfrm>
              <a:off x="329" y="1750"/>
              <a:ext cx="536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220" name="Rectangle 270"/>
            <p:cNvSpPr>
              <a:spLocks noChangeArrowheads="1"/>
            </p:cNvSpPr>
            <p:nvPr/>
          </p:nvSpPr>
          <p:spPr bwMode="auto">
            <a:xfrm>
              <a:off x="353" y="1798"/>
              <a:ext cx="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b="1">
                  <a:solidFill>
                    <a:srgbClr val="000000"/>
                  </a:solidFill>
                </a:rPr>
                <a:t>G</a:t>
              </a:r>
              <a:endParaRPr lang="fr-FR" altLang="pt-PT"/>
            </a:p>
          </p:txBody>
        </p:sp>
        <p:sp>
          <p:nvSpPr>
            <p:cNvPr id="7221" name="Rectangle 271"/>
            <p:cNvSpPr>
              <a:spLocks noChangeArrowheads="1"/>
            </p:cNvSpPr>
            <p:nvPr/>
          </p:nvSpPr>
          <p:spPr bwMode="auto">
            <a:xfrm>
              <a:off x="414" y="1813"/>
              <a:ext cx="17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800" b="1">
                  <a:solidFill>
                    <a:srgbClr val="000000"/>
                  </a:solidFill>
                </a:rPr>
                <a:t>RAPES</a:t>
              </a:r>
              <a:endParaRPr lang="fr-FR" altLang="pt-PT"/>
            </a:p>
          </p:txBody>
        </p:sp>
        <p:sp>
          <p:nvSpPr>
            <p:cNvPr id="7222" name="Rectangle 272"/>
            <p:cNvSpPr>
              <a:spLocks noChangeArrowheads="1"/>
            </p:cNvSpPr>
            <p:nvPr/>
          </p:nvSpPr>
          <p:spPr bwMode="auto">
            <a:xfrm>
              <a:off x="353" y="1907"/>
              <a:ext cx="23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800" b="1">
                  <a:solidFill>
                    <a:srgbClr val="000000"/>
                  </a:solidFill>
                </a:rPr>
                <a:t>MARKET</a:t>
              </a:r>
              <a:endParaRPr lang="fr-FR" altLang="pt-PT"/>
            </a:p>
          </p:txBody>
        </p:sp>
        <p:sp>
          <p:nvSpPr>
            <p:cNvPr id="7223" name="Rectangle 273"/>
            <p:cNvSpPr>
              <a:spLocks noChangeArrowheads="1"/>
            </p:cNvSpPr>
            <p:nvPr/>
          </p:nvSpPr>
          <p:spPr bwMode="auto">
            <a:xfrm>
              <a:off x="2166" y="1725"/>
              <a:ext cx="383" cy="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224" name="Rectangle 274"/>
            <p:cNvSpPr>
              <a:spLocks noChangeArrowheads="1"/>
            </p:cNvSpPr>
            <p:nvPr/>
          </p:nvSpPr>
          <p:spPr bwMode="auto">
            <a:xfrm>
              <a:off x="2214" y="1752"/>
              <a:ext cx="20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b="1">
                  <a:solidFill>
                    <a:srgbClr val="000000"/>
                  </a:solidFill>
                </a:rPr>
                <a:t>17,4%</a:t>
              </a:r>
              <a:endParaRPr lang="fr-FR" altLang="pt-PT"/>
            </a:p>
          </p:txBody>
        </p:sp>
        <p:sp>
          <p:nvSpPr>
            <p:cNvPr id="7225" name="Rectangle 275"/>
            <p:cNvSpPr>
              <a:spLocks noChangeArrowheads="1"/>
            </p:cNvSpPr>
            <p:nvPr/>
          </p:nvSpPr>
          <p:spPr bwMode="auto">
            <a:xfrm>
              <a:off x="2597" y="1629"/>
              <a:ext cx="335" cy="15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226" name="Rectangle 276"/>
            <p:cNvSpPr>
              <a:spLocks noChangeArrowheads="1"/>
            </p:cNvSpPr>
            <p:nvPr/>
          </p:nvSpPr>
          <p:spPr bwMode="auto">
            <a:xfrm>
              <a:off x="2645" y="1656"/>
              <a:ext cx="40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2000" b="1">
                  <a:solidFill>
                    <a:srgbClr val="000000"/>
                  </a:solidFill>
                </a:rPr>
                <a:t>40,8%</a:t>
              </a:r>
              <a:endParaRPr lang="fr-FR" altLang="pt-PT" sz="2000"/>
            </a:p>
          </p:txBody>
        </p:sp>
        <p:sp>
          <p:nvSpPr>
            <p:cNvPr id="7227" name="Rectangle 277"/>
            <p:cNvSpPr>
              <a:spLocks noChangeArrowheads="1"/>
            </p:cNvSpPr>
            <p:nvPr/>
          </p:nvSpPr>
          <p:spPr bwMode="auto">
            <a:xfrm>
              <a:off x="3603" y="1999"/>
              <a:ext cx="432" cy="15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228" name="Rectangle 278"/>
            <p:cNvSpPr>
              <a:spLocks noChangeArrowheads="1"/>
            </p:cNvSpPr>
            <p:nvPr/>
          </p:nvSpPr>
          <p:spPr bwMode="auto">
            <a:xfrm>
              <a:off x="3651" y="2026"/>
              <a:ext cx="18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b="1">
                  <a:solidFill>
                    <a:srgbClr val="000000"/>
                  </a:solidFill>
                </a:rPr>
                <a:t>3,9 %</a:t>
              </a:r>
              <a:endParaRPr lang="fr-FR" altLang="pt-PT"/>
            </a:p>
          </p:txBody>
        </p:sp>
        <p:sp>
          <p:nvSpPr>
            <p:cNvPr id="7229" name="Rectangle 279"/>
            <p:cNvSpPr>
              <a:spLocks noChangeArrowheads="1"/>
            </p:cNvSpPr>
            <p:nvPr/>
          </p:nvSpPr>
          <p:spPr bwMode="auto">
            <a:xfrm>
              <a:off x="1255" y="1581"/>
              <a:ext cx="384" cy="15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230" name="Rectangle 280"/>
            <p:cNvSpPr>
              <a:spLocks noChangeArrowheads="1"/>
            </p:cNvSpPr>
            <p:nvPr/>
          </p:nvSpPr>
          <p:spPr bwMode="auto">
            <a:xfrm>
              <a:off x="1303" y="1608"/>
              <a:ext cx="44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2000" b="1">
                  <a:solidFill>
                    <a:srgbClr val="000000"/>
                  </a:solidFill>
                </a:rPr>
                <a:t>33,4 %</a:t>
              </a:r>
              <a:endParaRPr lang="fr-FR" altLang="pt-PT" sz="2000" b="1"/>
            </a:p>
          </p:txBody>
        </p:sp>
        <p:sp>
          <p:nvSpPr>
            <p:cNvPr id="7231" name="Rectangle 281"/>
            <p:cNvSpPr>
              <a:spLocks noChangeArrowheads="1"/>
            </p:cNvSpPr>
            <p:nvPr/>
          </p:nvSpPr>
          <p:spPr bwMode="auto">
            <a:xfrm>
              <a:off x="1064" y="3354"/>
              <a:ext cx="239" cy="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232" name="Rectangle 282"/>
            <p:cNvSpPr>
              <a:spLocks noChangeArrowheads="1"/>
            </p:cNvSpPr>
            <p:nvPr/>
          </p:nvSpPr>
          <p:spPr bwMode="auto">
            <a:xfrm>
              <a:off x="1112" y="3381"/>
              <a:ext cx="21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b="1">
                  <a:solidFill>
                    <a:srgbClr val="FF00FF"/>
                  </a:solidFill>
                </a:rPr>
                <a:t>4 %</a:t>
              </a:r>
              <a:endParaRPr lang="fr-FR" altLang="pt-PT"/>
            </a:p>
          </p:txBody>
        </p:sp>
        <p:sp>
          <p:nvSpPr>
            <p:cNvPr id="7233" name="Rectangle 283"/>
            <p:cNvSpPr>
              <a:spLocks noChangeArrowheads="1"/>
            </p:cNvSpPr>
            <p:nvPr/>
          </p:nvSpPr>
          <p:spPr bwMode="auto">
            <a:xfrm>
              <a:off x="489" y="814"/>
              <a:ext cx="4697" cy="625"/>
            </a:xfrm>
            <a:prstGeom prst="rect">
              <a:avLst/>
            </a:prstGeom>
            <a:solidFill>
              <a:srgbClr val="CCFFCC"/>
            </a:solidFill>
            <a:ln w="238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234" name="Rectangle 284"/>
            <p:cNvSpPr>
              <a:spLocks noChangeArrowheads="1"/>
            </p:cNvSpPr>
            <p:nvPr/>
          </p:nvSpPr>
          <p:spPr bwMode="auto">
            <a:xfrm>
              <a:off x="2427" y="849"/>
              <a:ext cx="5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200" b="1">
                  <a:solidFill>
                    <a:srgbClr val="000000"/>
                  </a:solidFill>
                </a:rPr>
                <a:t>V</a:t>
              </a:r>
              <a:endParaRPr lang="fr-FR" altLang="pt-PT"/>
            </a:p>
          </p:txBody>
        </p:sp>
        <p:sp>
          <p:nvSpPr>
            <p:cNvPr id="7235" name="Rectangle 285"/>
            <p:cNvSpPr>
              <a:spLocks noChangeArrowheads="1"/>
            </p:cNvSpPr>
            <p:nvPr/>
          </p:nvSpPr>
          <p:spPr bwMode="auto">
            <a:xfrm>
              <a:off x="2495" y="868"/>
              <a:ext cx="38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900" b="1">
                  <a:solidFill>
                    <a:srgbClr val="000000"/>
                  </a:solidFill>
                </a:rPr>
                <a:t>INEYARD OF </a:t>
              </a:r>
              <a:endParaRPr lang="fr-FR" altLang="pt-PT"/>
            </a:p>
          </p:txBody>
        </p:sp>
        <p:sp>
          <p:nvSpPr>
            <p:cNvPr id="7236" name="Rectangle 286"/>
            <p:cNvSpPr>
              <a:spLocks noChangeArrowheads="1"/>
            </p:cNvSpPr>
            <p:nvPr/>
          </p:nvSpPr>
          <p:spPr bwMode="auto">
            <a:xfrm>
              <a:off x="2975" y="849"/>
              <a:ext cx="5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200" b="1" dirty="0">
                  <a:solidFill>
                    <a:srgbClr val="000000"/>
                  </a:solidFill>
                </a:rPr>
                <a:t>P</a:t>
              </a:r>
              <a:endParaRPr lang="fr-FR" altLang="pt-PT" dirty="0"/>
            </a:p>
          </p:txBody>
        </p:sp>
        <p:sp>
          <p:nvSpPr>
            <p:cNvPr id="7237" name="Rectangle 287"/>
            <p:cNvSpPr>
              <a:spLocks noChangeArrowheads="1"/>
            </p:cNvSpPr>
            <p:nvPr/>
          </p:nvSpPr>
          <p:spPr bwMode="auto">
            <a:xfrm>
              <a:off x="3031" y="868"/>
              <a:ext cx="17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900" b="1">
                  <a:solidFill>
                    <a:srgbClr val="000000"/>
                  </a:solidFill>
                </a:rPr>
                <a:t>ORTO</a:t>
              </a:r>
              <a:endParaRPr lang="fr-FR" altLang="pt-PT"/>
            </a:p>
          </p:txBody>
        </p:sp>
        <p:grpSp>
          <p:nvGrpSpPr>
            <p:cNvPr id="7238" name="Group 417"/>
            <p:cNvGrpSpPr>
              <a:grpSpLocks/>
            </p:cNvGrpSpPr>
            <p:nvPr/>
          </p:nvGrpSpPr>
          <p:grpSpPr bwMode="auto">
            <a:xfrm>
              <a:off x="1728" y="1034"/>
              <a:ext cx="1387" cy="349"/>
              <a:chOff x="1728" y="1034"/>
              <a:chExt cx="1387" cy="349"/>
            </a:xfrm>
          </p:grpSpPr>
          <p:sp>
            <p:nvSpPr>
              <p:cNvPr id="7974" name="Rectangle 288"/>
              <p:cNvSpPr>
                <a:spLocks noChangeArrowheads="1"/>
              </p:cNvSpPr>
              <p:nvPr/>
            </p:nvSpPr>
            <p:spPr bwMode="auto">
              <a:xfrm>
                <a:off x="1735" y="1041"/>
                <a:ext cx="1373" cy="33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75" name="Freeform 289"/>
              <p:cNvSpPr>
                <a:spLocks/>
              </p:cNvSpPr>
              <p:nvPr/>
            </p:nvSpPr>
            <p:spPr bwMode="auto">
              <a:xfrm>
                <a:off x="1728" y="1034"/>
                <a:ext cx="17" cy="20"/>
              </a:xfrm>
              <a:custGeom>
                <a:avLst/>
                <a:gdLst>
                  <a:gd name="T0" fmla="*/ 13 w 17"/>
                  <a:gd name="T1" fmla="*/ 7 h 20"/>
                  <a:gd name="T2" fmla="*/ 7 w 17"/>
                  <a:gd name="T3" fmla="*/ 7 h 20"/>
                  <a:gd name="T4" fmla="*/ 7 w 17"/>
                  <a:gd name="T5" fmla="*/ 13 h 20"/>
                  <a:gd name="T6" fmla="*/ 17 w 17"/>
                  <a:gd name="T7" fmla="*/ 13 h 20"/>
                  <a:gd name="T8" fmla="*/ 17 w 17"/>
                  <a:gd name="T9" fmla="*/ 0 h 20"/>
                  <a:gd name="T10" fmla="*/ 7 w 17"/>
                  <a:gd name="T11" fmla="*/ 0 h 20"/>
                  <a:gd name="T12" fmla="*/ 0 w 17"/>
                  <a:gd name="T13" fmla="*/ 0 h 20"/>
                  <a:gd name="T14" fmla="*/ 0 w 17"/>
                  <a:gd name="T15" fmla="*/ 7 h 20"/>
                  <a:gd name="T16" fmla="*/ 0 w 17"/>
                  <a:gd name="T17" fmla="*/ 20 h 20"/>
                  <a:gd name="T18" fmla="*/ 13 w 17"/>
                  <a:gd name="T19" fmla="*/ 20 h 20"/>
                  <a:gd name="T20" fmla="*/ 13 w 17"/>
                  <a:gd name="T21" fmla="*/ 7 h 2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7"/>
                  <a:gd name="T34" fmla="*/ 0 h 20"/>
                  <a:gd name="T35" fmla="*/ 17 w 17"/>
                  <a:gd name="T36" fmla="*/ 20 h 2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7" h="20">
                    <a:moveTo>
                      <a:pt x="13" y="7"/>
                    </a:moveTo>
                    <a:lnTo>
                      <a:pt x="7" y="7"/>
                    </a:lnTo>
                    <a:lnTo>
                      <a:pt x="7" y="13"/>
                    </a:lnTo>
                    <a:lnTo>
                      <a:pt x="17" y="13"/>
                    </a:lnTo>
                    <a:lnTo>
                      <a:pt x="17" y="0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0" y="20"/>
                    </a:lnTo>
                    <a:lnTo>
                      <a:pt x="13" y="20"/>
                    </a:lnTo>
                    <a:lnTo>
                      <a:pt x="13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976" name="Rectangle 290"/>
              <p:cNvSpPr>
                <a:spLocks noChangeArrowheads="1"/>
              </p:cNvSpPr>
              <p:nvPr/>
            </p:nvSpPr>
            <p:spPr bwMode="auto">
              <a:xfrm>
                <a:off x="1728" y="106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77" name="Rectangle 291"/>
              <p:cNvSpPr>
                <a:spLocks noChangeArrowheads="1"/>
              </p:cNvSpPr>
              <p:nvPr/>
            </p:nvSpPr>
            <p:spPr bwMode="auto">
              <a:xfrm>
                <a:off x="1728" y="109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78" name="Rectangle 292"/>
              <p:cNvSpPr>
                <a:spLocks noChangeArrowheads="1"/>
              </p:cNvSpPr>
              <p:nvPr/>
            </p:nvSpPr>
            <p:spPr bwMode="auto">
              <a:xfrm>
                <a:off x="1728" y="1121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79" name="Rectangle 293"/>
              <p:cNvSpPr>
                <a:spLocks noChangeArrowheads="1"/>
              </p:cNvSpPr>
              <p:nvPr/>
            </p:nvSpPr>
            <p:spPr bwMode="auto">
              <a:xfrm>
                <a:off x="1728" y="114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80" name="Rectangle 294"/>
              <p:cNvSpPr>
                <a:spLocks noChangeArrowheads="1"/>
              </p:cNvSpPr>
              <p:nvPr/>
            </p:nvSpPr>
            <p:spPr bwMode="auto">
              <a:xfrm>
                <a:off x="1728" y="117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81" name="Rectangle 295"/>
              <p:cNvSpPr>
                <a:spLocks noChangeArrowheads="1"/>
              </p:cNvSpPr>
              <p:nvPr/>
            </p:nvSpPr>
            <p:spPr bwMode="auto">
              <a:xfrm>
                <a:off x="1728" y="1200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82" name="Rectangle 296"/>
              <p:cNvSpPr>
                <a:spLocks noChangeArrowheads="1"/>
              </p:cNvSpPr>
              <p:nvPr/>
            </p:nvSpPr>
            <p:spPr bwMode="auto">
              <a:xfrm>
                <a:off x="1728" y="1227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83" name="Rectangle 297"/>
              <p:cNvSpPr>
                <a:spLocks noChangeArrowheads="1"/>
              </p:cNvSpPr>
              <p:nvPr/>
            </p:nvSpPr>
            <p:spPr bwMode="auto">
              <a:xfrm>
                <a:off x="1728" y="125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84" name="Rectangle 298"/>
              <p:cNvSpPr>
                <a:spLocks noChangeArrowheads="1"/>
              </p:cNvSpPr>
              <p:nvPr/>
            </p:nvSpPr>
            <p:spPr bwMode="auto">
              <a:xfrm>
                <a:off x="1728" y="1280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85" name="Rectangle 299"/>
              <p:cNvSpPr>
                <a:spLocks noChangeArrowheads="1"/>
              </p:cNvSpPr>
              <p:nvPr/>
            </p:nvSpPr>
            <p:spPr bwMode="auto">
              <a:xfrm>
                <a:off x="1728" y="1307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86" name="Rectangle 300"/>
              <p:cNvSpPr>
                <a:spLocks noChangeArrowheads="1"/>
              </p:cNvSpPr>
              <p:nvPr/>
            </p:nvSpPr>
            <p:spPr bwMode="auto">
              <a:xfrm>
                <a:off x="1728" y="13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87" name="Rectangle 301"/>
              <p:cNvSpPr>
                <a:spLocks noChangeArrowheads="1"/>
              </p:cNvSpPr>
              <p:nvPr/>
            </p:nvSpPr>
            <p:spPr bwMode="auto">
              <a:xfrm>
                <a:off x="1728" y="1360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88" name="Rectangle 302"/>
              <p:cNvSpPr>
                <a:spLocks noChangeArrowheads="1"/>
              </p:cNvSpPr>
              <p:nvPr/>
            </p:nvSpPr>
            <p:spPr bwMode="auto">
              <a:xfrm>
                <a:off x="1745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89" name="Rectangle 303"/>
              <p:cNvSpPr>
                <a:spLocks noChangeArrowheads="1"/>
              </p:cNvSpPr>
              <p:nvPr/>
            </p:nvSpPr>
            <p:spPr bwMode="auto">
              <a:xfrm>
                <a:off x="1772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90" name="Rectangle 304"/>
              <p:cNvSpPr>
                <a:spLocks noChangeArrowheads="1"/>
              </p:cNvSpPr>
              <p:nvPr/>
            </p:nvSpPr>
            <p:spPr bwMode="auto">
              <a:xfrm>
                <a:off x="1798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91" name="Rectangle 305"/>
              <p:cNvSpPr>
                <a:spLocks noChangeArrowheads="1"/>
              </p:cNvSpPr>
              <p:nvPr/>
            </p:nvSpPr>
            <p:spPr bwMode="auto">
              <a:xfrm>
                <a:off x="1825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92" name="Rectangle 306"/>
              <p:cNvSpPr>
                <a:spLocks noChangeArrowheads="1"/>
              </p:cNvSpPr>
              <p:nvPr/>
            </p:nvSpPr>
            <p:spPr bwMode="auto">
              <a:xfrm>
                <a:off x="1852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93" name="Rectangle 307"/>
              <p:cNvSpPr>
                <a:spLocks noChangeArrowheads="1"/>
              </p:cNvSpPr>
              <p:nvPr/>
            </p:nvSpPr>
            <p:spPr bwMode="auto">
              <a:xfrm>
                <a:off x="1878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94" name="Rectangle 308"/>
              <p:cNvSpPr>
                <a:spLocks noChangeArrowheads="1"/>
              </p:cNvSpPr>
              <p:nvPr/>
            </p:nvSpPr>
            <p:spPr bwMode="auto">
              <a:xfrm>
                <a:off x="1905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95" name="Rectangle 309"/>
              <p:cNvSpPr>
                <a:spLocks noChangeArrowheads="1"/>
              </p:cNvSpPr>
              <p:nvPr/>
            </p:nvSpPr>
            <p:spPr bwMode="auto">
              <a:xfrm>
                <a:off x="1932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96" name="Rectangle 310"/>
              <p:cNvSpPr>
                <a:spLocks noChangeArrowheads="1"/>
              </p:cNvSpPr>
              <p:nvPr/>
            </p:nvSpPr>
            <p:spPr bwMode="auto">
              <a:xfrm>
                <a:off x="1958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97" name="Rectangle 311"/>
              <p:cNvSpPr>
                <a:spLocks noChangeArrowheads="1"/>
              </p:cNvSpPr>
              <p:nvPr/>
            </p:nvSpPr>
            <p:spPr bwMode="auto">
              <a:xfrm>
                <a:off x="1985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98" name="Rectangle 312"/>
              <p:cNvSpPr>
                <a:spLocks noChangeArrowheads="1"/>
              </p:cNvSpPr>
              <p:nvPr/>
            </p:nvSpPr>
            <p:spPr bwMode="auto">
              <a:xfrm>
                <a:off x="2011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99" name="Rectangle 313"/>
              <p:cNvSpPr>
                <a:spLocks noChangeArrowheads="1"/>
              </p:cNvSpPr>
              <p:nvPr/>
            </p:nvSpPr>
            <p:spPr bwMode="auto">
              <a:xfrm>
                <a:off x="2038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00" name="Rectangle 314"/>
              <p:cNvSpPr>
                <a:spLocks noChangeArrowheads="1"/>
              </p:cNvSpPr>
              <p:nvPr/>
            </p:nvSpPr>
            <p:spPr bwMode="auto">
              <a:xfrm>
                <a:off x="2065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01" name="Rectangle 315"/>
              <p:cNvSpPr>
                <a:spLocks noChangeArrowheads="1"/>
              </p:cNvSpPr>
              <p:nvPr/>
            </p:nvSpPr>
            <p:spPr bwMode="auto">
              <a:xfrm>
                <a:off x="2091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02" name="Rectangle 316"/>
              <p:cNvSpPr>
                <a:spLocks noChangeArrowheads="1"/>
              </p:cNvSpPr>
              <p:nvPr/>
            </p:nvSpPr>
            <p:spPr bwMode="auto">
              <a:xfrm>
                <a:off x="2118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03" name="Rectangle 317"/>
              <p:cNvSpPr>
                <a:spLocks noChangeArrowheads="1"/>
              </p:cNvSpPr>
              <p:nvPr/>
            </p:nvSpPr>
            <p:spPr bwMode="auto">
              <a:xfrm>
                <a:off x="2145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04" name="Rectangle 318"/>
              <p:cNvSpPr>
                <a:spLocks noChangeArrowheads="1"/>
              </p:cNvSpPr>
              <p:nvPr/>
            </p:nvSpPr>
            <p:spPr bwMode="auto">
              <a:xfrm>
                <a:off x="2171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05" name="Rectangle 319"/>
              <p:cNvSpPr>
                <a:spLocks noChangeArrowheads="1"/>
              </p:cNvSpPr>
              <p:nvPr/>
            </p:nvSpPr>
            <p:spPr bwMode="auto">
              <a:xfrm>
                <a:off x="2198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06" name="Rectangle 320"/>
              <p:cNvSpPr>
                <a:spLocks noChangeArrowheads="1"/>
              </p:cNvSpPr>
              <p:nvPr/>
            </p:nvSpPr>
            <p:spPr bwMode="auto">
              <a:xfrm>
                <a:off x="2224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07" name="Rectangle 321"/>
              <p:cNvSpPr>
                <a:spLocks noChangeArrowheads="1"/>
              </p:cNvSpPr>
              <p:nvPr/>
            </p:nvSpPr>
            <p:spPr bwMode="auto">
              <a:xfrm>
                <a:off x="2251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08" name="Rectangle 322"/>
              <p:cNvSpPr>
                <a:spLocks noChangeArrowheads="1"/>
              </p:cNvSpPr>
              <p:nvPr/>
            </p:nvSpPr>
            <p:spPr bwMode="auto">
              <a:xfrm>
                <a:off x="2278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09" name="Rectangle 323"/>
              <p:cNvSpPr>
                <a:spLocks noChangeArrowheads="1"/>
              </p:cNvSpPr>
              <p:nvPr/>
            </p:nvSpPr>
            <p:spPr bwMode="auto">
              <a:xfrm>
                <a:off x="2304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10" name="Rectangle 324"/>
              <p:cNvSpPr>
                <a:spLocks noChangeArrowheads="1"/>
              </p:cNvSpPr>
              <p:nvPr/>
            </p:nvSpPr>
            <p:spPr bwMode="auto">
              <a:xfrm>
                <a:off x="2331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11" name="Rectangle 325"/>
              <p:cNvSpPr>
                <a:spLocks noChangeArrowheads="1"/>
              </p:cNvSpPr>
              <p:nvPr/>
            </p:nvSpPr>
            <p:spPr bwMode="auto">
              <a:xfrm>
                <a:off x="2357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12" name="Rectangle 326"/>
              <p:cNvSpPr>
                <a:spLocks noChangeArrowheads="1"/>
              </p:cNvSpPr>
              <p:nvPr/>
            </p:nvSpPr>
            <p:spPr bwMode="auto">
              <a:xfrm>
                <a:off x="2384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13" name="Rectangle 327"/>
              <p:cNvSpPr>
                <a:spLocks noChangeArrowheads="1"/>
              </p:cNvSpPr>
              <p:nvPr/>
            </p:nvSpPr>
            <p:spPr bwMode="auto">
              <a:xfrm>
                <a:off x="2411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14" name="Rectangle 328"/>
              <p:cNvSpPr>
                <a:spLocks noChangeArrowheads="1"/>
              </p:cNvSpPr>
              <p:nvPr/>
            </p:nvSpPr>
            <p:spPr bwMode="auto">
              <a:xfrm>
                <a:off x="2437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15" name="Rectangle 329"/>
              <p:cNvSpPr>
                <a:spLocks noChangeArrowheads="1"/>
              </p:cNvSpPr>
              <p:nvPr/>
            </p:nvSpPr>
            <p:spPr bwMode="auto">
              <a:xfrm>
                <a:off x="2464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16" name="Rectangle 330"/>
              <p:cNvSpPr>
                <a:spLocks noChangeArrowheads="1"/>
              </p:cNvSpPr>
              <p:nvPr/>
            </p:nvSpPr>
            <p:spPr bwMode="auto">
              <a:xfrm>
                <a:off x="2491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17" name="Rectangle 331"/>
              <p:cNvSpPr>
                <a:spLocks noChangeArrowheads="1"/>
              </p:cNvSpPr>
              <p:nvPr/>
            </p:nvSpPr>
            <p:spPr bwMode="auto">
              <a:xfrm>
                <a:off x="2517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18" name="Rectangle 332"/>
              <p:cNvSpPr>
                <a:spLocks noChangeArrowheads="1"/>
              </p:cNvSpPr>
              <p:nvPr/>
            </p:nvSpPr>
            <p:spPr bwMode="auto">
              <a:xfrm>
                <a:off x="2544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19" name="Rectangle 333"/>
              <p:cNvSpPr>
                <a:spLocks noChangeArrowheads="1"/>
              </p:cNvSpPr>
              <p:nvPr/>
            </p:nvSpPr>
            <p:spPr bwMode="auto">
              <a:xfrm>
                <a:off x="2570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20" name="Rectangle 334"/>
              <p:cNvSpPr>
                <a:spLocks noChangeArrowheads="1"/>
              </p:cNvSpPr>
              <p:nvPr/>
            </p:nvSpPr>
            <p:spPr bwMode="auto">
              <a:xfrm>
                <a:off x="2597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21" name="Rectangle 335"/>
              <p:cNvSpPr>
                <a:spLocks noChangeArrowheads="1"/>
              </p:cNvSpPr>
              <p:nvPr/>
            </p:nvSpPr>
            <p:spPr bwMode="auto">
              <a:xfrm>
                <a:off x="2624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22" name="Rectangle 336"/>
              <p:cNvSpPr>
                <a:spLocks noChangeArrowheads="1"/>
              </p:cNvSpPr>
              <p:nvPr/>
            </p:nvSpPr>
            <p:spPr bwMode="auto">
              <a:xfrm>
                <a:off x="2650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23" name="Rectangle 337"/>
              <p:cNvSpPr>
                <a:spLocks noChangeArrowheads="1"/>
              </p:cNvSpPr>
              <p:nvPr/>
            </p:nvSpPr>
            <p:spPr bwMode="auto">
              <a:xfrm>
                <a:off x="2677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24" name="Rectangle 338"/>
              <p:cNvSpPr>
                <a:spLocks noChangeArrowheads="1"/>
              </p:cNvSpPr>
              <p:nvPr/>
            </p:nvSpPr>
            <p:spPr bwMode="auto">
              <a:xfrm>
                <a:off x="2704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25" name="Rectangle 339"/>
              <p:cNvSpPr>
                <a:spLocks noChangeArrowheads="1"/>
              </p:cNvSpPr>
              <p:nvPr/>
            </p:nvSpPr>
            <p:spPr bwMode="auto">
              <a:xfrm>
                <a:off x="2730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26" name="Rectangle 340"/>
              <p:cNvSpPr>
                <a:spLocks noChangeArrowheads="1"/>
              </p:cNvSpPr>
              <p:nvPr/>
            </p:nvSpPr>
            <p:spPr bwMode="auto">
              <a:xfrm>
                <a:off x="2757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27" name="Rectangle 341"/>
              <p:cNvSpPr>
                <a:spLocks noChangeArrowheads="1"/>
              </p:cNvSpPr>
              <p:nvPr/>
            </p:nvSpPr>
            <p:spPr bwMode="auto">
              <a:xfrm>
                <a:off x="2783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28" name="Rectangle 342"/>
              <p:cNvSpPr>
                <a:spLocks noChangeArrowheads="1"/>
              </p:cNvSpPr>
              <p:nvPr/>
            </p:nvSpPr>
            <p:spPr bwMode="auto">
              <a:xfrm>
                <a:off x="2810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29" name="Rectangle 343"/>
              <p:cNvSpPr>
                <a:spLocks noChangeArrowheads="1"/>
              </p:cNvSpPr>
              <p:nvPr/>
            </p:nvSpPr>
            <p:spPr bwMode="auto">
              <a:xfrm>
                <a:off x="2837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30" name="Rectangle 344"/>
              <p:cNvSpPr>
                <a:spLocks noChangeArrowheads="1"/>
              </p:cNvSpPr>
              <p:nvPr/>
            </p:nvSpPr>
            <p:spPr bwMode="auto">
              <a:xfrm>
                <a:off x="2863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31" name="Rectangle 345"/>
              <p:cNvSpPr>
                <a:spLocks noChangeArrowheads="1"/>
              </p:cNvSpPr>
              <p:nvPr/>
            </p:nvSpPr>
            <p:spPr bwMode="auto">
              <a:xfrm>
                <a:off x="2890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32" name="Rectangle 346"/>
              <p:cNvSpPr>
                <a:spLocks noChangeArrowheads="1"/>
              </p:cNvSpPr>
              <p:nvPr/>
            </p:nvSpPr>
            <p:spPr bwMode="auto">
              <a:xfrm>
                <a:off x="2917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33" name="Rectangle 347"/>
              <p:cNvSpPr>
                <a:spLocks noChangeArrowheads="1"/>
              </p:cNvSpPr>
              <p:nvPr/>
            </p:nvSpPr>
            <p:spPr bwMode="auto">
              <a:xfrm>
                <a:off x="2943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34" name="Rectangle 348"/>
              <p:cNvSpPr>
                <a:spLocks noChangeArrowheads="1"/>
              </p:cNvSpPr>
              <p:nvPr/>
            </p:nvSpPr>
            <p:spPr bwMode="auto">
              <a:xfrm>
                <a:off x="2970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35" name="Rectangle 349"/>
              <p:cNvSpPr>
                <a:spLocks noChangeArrowheads="1"/>
              </p:cNvSpPr>
              <p:nvPr/>
            </p:nvSpPr>
            <p:spPr bwMode="auto">
              <a:xfrm>
                <a:off x="2996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36" name="Rectangle 350"/>
              <p:cNvSpPr>
                <a:spLocks noChangeArrowheads="1"/>
              </p:cNvSpPr>
              <p:nvPr/>
            </p:nvSpPr>
            <p:spPr bwMode="auto">
              <a:xfrm>
                <a:off x="3023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37" name="Rectangle 351"/>
              <p:cNvSpPr>
                <a:spLocks noChangeArrowheads="1"/>
              </p:cNvSpPr>
              <p:nvPr/>
            </p:nvSpPr>
            <p:spPr bwMode="auto">
              <a:xfrm>
                <a:off x="3050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38" name="Rectangle 352"/>
              <p:cNvSpPr>
                <a:spLocks noChangeArrowheads="1"/>
              </p:cNvSpPr>
              <p:nvPr/>
            </p:nvSpPr>
            <p:spPr bwMode="auto">
              <a:xfrm>
                <a:off x="3076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39" name="Freeform 353"/>
              <p:cNvSpPr>
                <a:spLocks/>
              </p:cNvSpPr>
              <p:nvPr/>
            </p:nvSpPr>
            <p:spPr bwMode="auto">
              <a:xfrm>
                <a:off x="3102" y="1368"/>
                <a:ext cx="13" cy="15"/>
              </a:xfrm>
              <a:custGeom>
                <a:avLst/>
                <a:gdLst>
                  <a:gd name="T0" fmla="*/ 1 w 13"/>
                  <a:gd name="T1" fmla="*/ 2 h 15"/>
                  <a:gd name="T2" fmla="*/ 1 w 13"/>
                  <a:gd name="T3" fmla="*/ 15 h 15"/>
                  <a:gd name="T4" fmla="*/ 6 w 13"/>
                  <a:gd name="T5" fmla="*/ 15 h 15"/>
                  <a:gd name="T6" fmla="*/ 13 w 13"/>
                  <a:gd name="T7" fmla="*/ 15 h 15"/>
                  <a:gd name="T8" fmla="*/ 13 w 13"/>
                  <a:gd name="T9" fmla="*/ 8 h 15"/>
                  <a:gd name="T10" fmla="*/ 13 w 13"/>
                  <a:gd name="T11" fmla="*/ 0 h 15"/>
                  <a:gd name="T12" fmla="*/ 0 w 13"/>
                  <a:gd name="T13" fmla="*/ 0 h 15"/>
                  <a:gd name="T14" fmla="*/ 0 w 13"/>
                  <a:gd name="T15" fmla="*/ 8 h 15"/>
                  <a:gd name="T16" fmla="*/ 6 w 13"/>
                  <a:gd name="T17" fmla="*/ 8 h 15"/>
                  <a:gd name="T18" fmla="*/ 6 w 13"/>
                  <a:gd name="T19" fmla="*/ 2 h 15"/>
                  <a:gd name="T20" fmla="*/ 1 w 13"/>
                  <a:gd name="T21" fmla="*/ 2 h 1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"/>
                  <a:gd name="T34" fmla="*/ 0 h 15"/>
                  <a:gd name="T35" fmla="*/ 13 w 13"/>
                  <a:gd name="T36" fmla="*/ 15 h 1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" h="15">
                    <a:moveTo>
                      <a:pt x="1" y="2"/>
                    </a:moveTo>
                    <a:lnTo>
                      <a:pt x="1" y="15"/>
                    </a:lnTo>
                    <a:lnTo>
                      <a:pt x="6" y="15"/>
                    </a:lnTo>
                    <a:lnTo>
                      <a:pt x="13" y="15"/>
                    </a:lnTo>
                    <a:lnTo>
                      <a:pt x="13" y="8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6" y="8"/>
                    </a:lnTo>
                    <a:lnTo>
                      <a:pt x="6" y="2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040" name="Rectangle 354"/>
              <p:cNvSpPr>
                <a:spLocks noChangeArrowheads="1"/>
              </p:cNvSpPr>
              <p:nvPr/>
            </p:nvSpPr>
            <p:spPr bwMode="auto">
              <a:xfrm>
                <a:off x="3102" y="1342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41" name="Rectangle 355"/>
              <p:cNvSpPr>
                <a:spLocks noChangeArrowheads="1"/>
              </p:cNvSpPr>
              <p:nvPr/>
            </p:nvSpPr>
            <p:spPr bwMode="auto">
              <a:xfrm>
                <a:off x="3102" y="1315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42" name="Rectangle 356"/>
              <p:cNvSpPr>
                <a:spLocks noChangeArrowheads="1"/>
              </p:cNvSpPr>
              <p:nvPr/>
            </p:nvSpPr>
            <p:spPr bwMode="auto">
              <a:xfrm>
                <a:off x="3102" y="1288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43" name="Rectangle 357"/>
              <p:cNvSpPr>
                <a:spLocks noChangeArrowheads="1"/>
              </p:cNvSpPr>
              <p:nvPr/>
            </p:nvSpPr>
            <p:spPr bwMode="auto">
              <a:xfrm>
                <a:off x="3102" y="1262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44" name="Rectangle 358"/>
              <p:cNvSpPr>
                <a:spLocks noChangeArrowheads="1"/>
              </p:cNvSpPr>
              <p:nvPr/>
            </p:nvSpPr>
            <p:spPr bwMode="auto">
              <a:xfrm>
                <a:off x="3102" y="1235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45" name="Rectangle 359"/>
              <p:cNvSpPr>
                <a:spLocks noChangeArrowheads="1"/>
              </p:cNvSpPr>
              <p:nvPr/>
            </p:nvSpPr>
            <p:spPr bwMode="auto">
              <a:xfrm>
                <a:off x="3102" y="1208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46" name="Rectangle 360"/>
              <p:cNvSpPr>
                <a:spLocks noChangeArrowheads="1"/>
              </p:cNvSpPr>
              <p:nvPr/>
            </p:nvSpPr>
            <p:spPr bwMode="auto">
              <a:xfrm>
                <a:off x="3102" y="1182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47" name="Rectangle 361"/>
              <p:cNvSpPr>
                <a:spLocks noChangeArrowheads="1"/>
              </p:cNvSpPr>
              <p:nvPr/>
            </p:nvSpPr>
            <p:spPr bwMode="auto">
              <a:xfrm>
                <a:off x="3102" y="1155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48" name="Rectangle 362"/>
              <p:cNvSpPr>
                <a:spLocks noChangeArrowheads="1"/>
              </p:cNvSpPr>
              <p:nvPr/>
            </p:nvSpPr>
            <p:spPr bwMode="auto">
              <a:xfrm>
                <a:off x="3102" y="112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49" name="Rectangle 363"/>
              <p:cNvSpPr>
                <a:spLocks noChangeArrowheads="1"/>
              </p:cNvSpPr>
              <p:nvPr/>
            </p:nvSpPr>
            <p:spPr bwMode="auto">
              <a:xfrm>
                <a:off x="3102" y="1102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50" name="Rectangle 364"/>
              <p:cNvSpPr>
                <a:spLocks noChangeArrowheads="1"/>
              </p:cNvSpPr>
              <p:nvPr/>
            </p:nvSpPr>
            <p:spPr bwMode="auto">
              <a:xfrm>
                <a:off x="3102" y="1075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51" name="Rectangle 365"/>
              <p:cNvSpPr>
                <a:spLocks noChangeArrowheads="1"/>
              </p:cNvSpPr>
              <p:nvPr/>
            </p:nvSpPr>
            <p:spPr bwMode="auto">
              <a:xfrm>
                <a:off x="3102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52" name="Rectangle 366"/>
              <p:cNvSpPr>
                <a:spLocks noChangeArrowheads="1"/>
              </p:cNvSpPr>
              <p:nvPr/>
            </p:nvSpPr>
            <p:spPr bwMode="auto">
              <a:xfrm>
                <a:off x="3090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53" name="Rectangle 367"/>
              <p:cNvSpPr>
                <a:spLocks noChangeArrowheads="1"/>
              </p:cNvSpPr>
              <p:nvPr/>
            </p:nvSpPr>
            <p:spPr bwMode="auto">
              <a:xfrm>
                <a:off x="3063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54" name="Rectangle 368"/>
              <p:cNvSpPr>
                <a:spLocks noChangeArrowheads="1"/>
              </p:cNvSpPr>
              <p:nvPr/>
            </p:nvSpPr>
            <p:spPr bwMode="auto">
              <a:xfrm>
                <a:off x="3036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55" name="Rectangle 369"/>
              <p:cNvSpPr>
                <a:spLocks noChangeArrowheads="1"/>
              </p:cNvSpPr>
              <p:nvPr/>
            </p:nvSpPr>
            <p:spPr bwMode="auto">
              <a:xfrm>
                <a:off x="3010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56" name="Rectangle 370"/>
              <p:cNvSpPr>
                <a:spLocks noChangeArrowheads="1"/>
              </p:cNvSpPr>
              <p:nvPr/>
            </p:nvSpPr>
            <p:spPr bwMode="auto">
              <a:xfrm>
                <a:off x="2983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57" name="Rectangle 371"/>
              <p:cNvSpPr>
                <a:spLocks noChangeArrowheads="1"/>
              </p:cNvSpPr>
              <p:nvPr/>
            </p:nvSpPr>
            <p:spPr bwMode="auto">
              <a:xfrm>
                <a:off x="2956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58" name="Rectangle 372"/>
              <p:cNvSpPr>
                <a:spLocks noChangeArrowheads="1"/>
              </p:cNvSpPr>
              <p:nvPr/>
            </p:nvSpPr>
            <p:spPr bwMode="auto">
              <a:xfrm>
                <a:off x="2930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59" name="Rectangle 373"/>
              <p:cNvSpPr>
                <a:spLocks noChangeArrowheads="1"/>
              </p:cNvSpPr>
              <p:nvPr/>
            </p:nvSpPr>
            <p:spPr bwMode="auto">
              <a:xfrm>
                <a:off x="2903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60" name="Rectangle 374"/>
              <p:cNvSpPr>
                <a:spLocks noChangeArrowheads="1"/>
              </p:cNvSpPr>
              <p:nvPr/>
            </p:nvSpPr>
            <p:spPr bwMode="auto">
              <a:xfrm>
                <a:off x="2877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61" name="Rectangle 375"/>
              <p:cNvSpPr>
                <a:spLocks noChangeArrowheads="1"/>
              </p:cNvSpPr>
              <p:nvPr/>
            </p:nvSpPr>
            <p:spPr bwMode="auto">
              <a:xfrm>
                <a:off x="2850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62" name="Rectangle 376"/>
              <p:cNvSpPr>
                <a:spLocks noChangeArrowheads="1"/>
              </p:cNvSpPr>
              <p:nvPr/>
            </p:nvSpPr>
            <p:spPr bwMode="auto">
              <a:xfrm>
                <a:off x="2823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63" name="Rectangle 377"/>
              <p:cNvSpPr>
                <a:spLocks noChangeArrowheads="1"/>
              </p:cNvSpPr>
              <p:nvPr/>
            </p:nvSpPr>
            <p:spPr bwMode="auto">
              <a:xfrm>
                <a:off x="2797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64" name="Rectangle 378"/>
              <p:cNvSpPr>
                <a:spLocks noChangeArrowheads="1"/>
              </p:cNvSpPr>
              <p:nvPr/>
            </p:nvSpPr>
            <p:spPr bwMode="auto">
              <a:xfrm>
                <a:off x="2770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65" name="Rectangle 379"/>
              <p:cNvSpPr>
                <a:spLocks noChangeArrowheads="1"/>
              </p:cNvSpPr>
              <p:nvPr/>
            </p:nvSpPr>
            <p:spPr bwMode="auto">
              <a:xfrm>
                <a:off x="2743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66" name="Rectangle 380"/>
              <p:cNvSpPr>
                <a:spLocks noChangeArrowheads="1"/>
              </p:cNvSpPr>
              <p:nvPr/>
            </p:nvSpPr>
            <p:spPr bwMode="auto">
              <a:xfrm>
                <a:off x="2717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67" name="Rectangle 381"/>
              <p:cNvSpPr>
                <a:spLocks noChangeArrowheads="1"/>
              </p:cNvSpPr>
              <p:nvPr/>
            </p:nvSpPr>
            <p:spPr bwMode="auto">
              <a:xfrm>
                <a:off x="2690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68" name="Rectangle 382"/>
              <p:cNvSpPr>
                <a:spLocks noChangeArrowheads="1"/>
              </p:cNvSpPr>
              <p:nvPr/>
            </p:nvSpPr>
            <p:spPr bwMode="auto">
              <a:xfrm>
                <a:off x="2664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69" name="Rectangle 383"/>
              <p:cNvSpPr>
                <a:spLocks noChangeArrowheads="1"/>
              </p:cNvSpPr>
              <p:nvPr/>
            </p:nvSpPr>
            <p:spPr bwMode="auto">
              <a:xfrm>
                <a:off x="2637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70" name="Rectangle 384"/>
              <p:cNvSpPr>
                <a:spLocks noChangeArrowheads="1"/>
              </p:cNvSpPr>
              <p:nvPr/>
            </p:nvSpPr>
            <p:spPr bwMode="auto">
              <a:xfrm>
                <a:off x="2610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71" name="Rectangle 385"/>
              <p:cNvSpPr>
                <a:spLocks noChangeArrowheads="1"/>
              </p:cNvSpPr>
              <p:nvPr/>
            </p:nvSpPr>
            <p:spPr bwMode="auto">
              <a:xfrm>
                <a:off x="2584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72" name="Rectangle 386"/>
              <p:cNvSpPr>
                <a:spLocks noChangeArrowheads="1"/>
              </p:cNvSpPr>
              <p:nvPr/>
            </p:nvSpPr>
            <p:spPr bwMode="auto">
              <a:xfrm>
                <a:off x="2557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73" name="Rectangle 387"/>
              <p:cNvSpPr>
                <a:spLocks noChangeArrowheads="1"/>
              </p:cNvSpPr>
              <p:nvPr/>
            </p:nvSpPr>
            <p:spPr bwMode="auto">
              <a:xfrm>
                <a:off x="2531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74" name="Rectangle 388"/>
              <p:cNvSpPr>
                <a:spLocks noChangeArrowheads="1"/>
              </p:cNvSpPr>
              <p:nvPr/>
            </p:nvSpPr>
            <p:spPr bwMode="auto">
              <a:xfrm>
                <a:off x="2504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75" name="Rectangle 389"/>
              <p:cNvSpPr>
                <a:spLocks noChangeArrowheads="1"/>
              </p:cNvSpPr>
              <p:nvPr/>
            </p:nvSpPr>
            <p:spPr bwMode="auto">
              <a:xfrm>
                <a:off x="2477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76" name="Rectangle 390"/>
              <p:cNvSpPr>
                <a:spLocks noChangeArrowheads="1"/>
              </p:cNvSpPr>
              <p:nvPr/>
            </p:nvSpPr>
            <p:spPr bwMode="auto">
              <a:xfrm>
                <a:off x="2451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77" name="Rectangle 391"/>
              <p:cNvSpPr>
                <a:spLocks noChangeArrowheads="1"/>
              </p:cNvSpPr>
              <p:nvPr/>
            </p:nvSpPr>
            <p:spPr bwMode="auto">
              <a:xfrm>
                <a:off x="2424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78" name="Rectangle 392"/>
              <p:cNvSpPr>
                <a:spLocks noChangeArrowheads="1"/>
              </p:cNvSpPr>
              <p:nvPr/>
            </p:nvSpPr>
            <p:spPr bwMode="auto">
              <a:xfrm>
                <a:off x="2397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79" name="Rectangle 393"/>
              <p:cNvSpPr>
                <a:spLocks noChangeArrowheads="1"/>
              </p:cNvSpPr>
              <p:nvPr/>
            </p:nvSpPr>
            <p:spPr bwMode="auto">
              <a:xfrm>
                <a:off x="2371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80" name="Rectangle 394"/>
              <p:cNvSpPr>
                <a:spLocks noChangeArrowheads="1"/>
              </p:cNvSpPr>
              <p:nvPr/>
            </p:nvSpPr>
            <p:spPr bwMode="auto">
              <a:xfrm>
                <a:off x="2344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81" name="Rectangle 395"/>
              <p:cNvSpPr>
                <a:spLocks noChangeArrowheads="1"/>
              </p:cNvSpPr>
              <p:nvPr/>
            </p:nvSpPr>
            <p:spPr bwMode="auto">
              <a:xfrm>
                <a:off x="2318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82" name="Rectangle 396"/>
              <p:cNvSpPr>
                <a:spLocks noChangeArrowheads="1"/>
              </p:cNvSpPr>
              <p:nvPr/>
            </p:nvSpPr>
            <p:spPr bwMode="auto">
              <a:xfrm>
                <a:off x="2291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83" name="Rectangle 397"/>
              <p:cNvSpPr>
                <a:spLocks noChangeArrowheads="1"/>
              </p:cNvSpPr>
              <p:nvPr/>
            </p:nvSpPr>
            <p:spPr bwMode="auto">
              <a:xfrm>
                <a:off x="2264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84" name="Rectangle 398"/>
              <p:cNvSpPr>
                <a:spLocks noChangeArrowheads="1"/>
              </p:cNvSpPr>
              <p:nvPr/>
            </p:nvSpPr>
            <p:spPr bwMode="auto">
              <a:xfrm>
                <a:off x="2238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85" name="Rectangle 399"/>
              <p:cNvSpPr>
                <a:spLocks noChangeArrowheads="1"/>
              </p:cNvSpPr>
              <p:nvPr/>
            </p:nvSpPr>
            <p:spPr bwMode="auto">
              <a:xfrm>
                <a:off x="2211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86" name="Rectangle 400"/>
              <p:cNvSpPr>
                <a:spLocks noChangeArrowheads="1"/>
              </p:cNvSpPr>
              <p:nvPr/>
            </p:nvSpPr>
            <p:spPr bwMode="auto">
              <a:xfrm>
                <a:off x="2184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87" name="Rectangle 401"/>
              <p:cNvSpPr>
                <a:spLocks noChangeArrowheads="1"/>
              </p:cNvSpPr>
              <p:nvPr/>
            </p:nvSpPr>
            <p:spPr bwMode="auto">
              <a:xfrm>
                <a:off x="2158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88" name="Rectangle 402"/>
              <p:cNvSpPr>
                <a:spLocks noChangeArrowheads="1"/>
              </p:cNvSpPr>
              <p:nvPr/>
            </p:nvSpPr>
            <p:spPr bwMode="auto">
              <a:xfrm>
                <a:off x="2131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89" name="Rectangle 403"/>
              <p:cNvSpPr>
                <a:spLocks noChangeArrowheads="1"/>
              </p:cNvSpPr>
              <p:nvPr/>
            </p:nvSpPr>
            <p:spPr bwMode="auto">
              <a:xfrm>
                <a:off x="2105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90" name="Rectangle 404"/>
              <p:cNvSpPr>
                <a:spLocks noChangeArrowheads="1"/>
              </p:cNvSpPr>
              <p:nvPr/>
            </p:nvSpPr>
            <p:spPr bwMode="auto">
              <a:xfrm>
                <a:off x="2078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91" name="Rectangle 405"/>
              <p:cNvSpPr>
                <a:spLocks noChangeArrowheads="1"/>
              </p:cNvSpPr>
              <p:nvPr/>
            </p:nvSpPr>
            <p:spPr bwMode="auto">
              <a:xfrm>
                <a:off x="2051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92" name="Rectangle 406"/>
              <p:cNvSpPr>
                <a:spLocks noChangeArrowheads="1"/>
              </p:cNvSpPr>
              <p:nvPr/>
            </p:nvSpPr>
            <p:spPr bwMode="auto">
              <a:xfrm>
                <a:off x="2025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93" name="Rectangle 407"/>
              <p:cNvSpPr>
                <a:spLocks noChangeArrowheads="1"/>
              </p:cNvSpPr>
              <p:nvPr/>
            </p:nvSpPr>
            <p:spPr bwMode="auto">
              <a:xfrm>
                <a:off x="1998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94" name="Rectangle 408"/>
              <p:cNvSpPr>
                <a:spLocks noChangeArrowheads="1"/>
              </p:cNvSpPr>
              <p:nvPr/>
            </p:nvSpPr>
            <p:spPr bwMode="auto">
              <a:xfrm>
                <a:off x="1971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95" name="Rectangle 409"/>
              <p:cNvSpPr>
                <a:spLocks noChangeArrowheads="1"/>
              </p:cNvSpPr>
              <p:nvPr/>
            </p:nvSpPr>
            <p:spPr bwMode="auto">
              <a:xfrm>
                <a:off x="1945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96" name="Rectangle 410"/>
              <p:cNvSpPr>
                <a:spLocks noChangeArrowheads="1"/>
              </p:cNvSpPr>
              <p:nvPr/>
            </p:nvSpPr>
            <p:spPr bwMode="auto">
              <a:xfrm>
                <a:off x="1918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97" name="Rectangle 411"/>
              <p:cNvSpPr>
                <a:spLocks noChangeArrowheads="1"/>
              </p:cNvSpPr>
              <p:nvPr/>
            </p:nvSpPr>
            <p:spPr bwMode="auto">
              <a:xfrm>
                <a:off x="1892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98" name="Rectangle 412"/>
              <p:cNvSpPr>
                <a:spLocks noChangeArrowheads="1"/>
              </p:cNvSpPr>
              <p:nvPr/>
            </p:nvSpPr>
            <p:spPr bwMode="auto">
              <a:xfrm>
                <a:off x="1865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099" name="Rectangle 413"/>
              <p:cNvSpPr>
                <a:spLocks noChangeArrowheads="1"/>
              </p:cNvSpPr>
              <p:nvPr/>
            </p:nvSpPr>
            <p:spPr bwMode="auto">
              <a:xfrm>
                <a:off x="1838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100" name="Rectangle 414"/>
              <p:cNvSpPr>
                <a:spLocks noChangeArrowheads="1"/>
              </p:cNvSpPr>
              <p:nvPr/>
            </p:nvSpPr>
            <p:spPr bwMode="auto">
              <a:xfrm>
                <a:off x="1812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101" name="Rectangle 415"/>
              <p:cNvSpPr>
                <a:spLocks noChangeArrowheads="1"/>
              </p:cNvSpPr>
              <p:nvPr/>
            </p:nvSpPr>
            <p:spPr bwMode="auto">
              <a:xfrm>
                <a:off x="1785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8102" name="Rectangle 416"/>
              <p:cNvSpPr>
                <a:spLocks noChangeArrowheads="1"/>
              </p:cNvSpPr>
              <p:nvPr/>
            </p:nvSpPr>
            <p:spPr bwMode="auto">
              <a:xfrm>
                <a:off x="1758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</p:grpSp>
        <p:sp>
          <p:nvSpPr>
            <p:cNvPr id="7239" name="Rectangle 418"/>
            <p:cNvSpPr>
              <a:spLocks noChangeArrowheads="1"/>
            </p:cNvSpPr>
            <p:nvPr/>
          </p:nvSpPr>
          <p:spPr bwMode="auto">
            <a:xfrm>
              <a:off x="1921" y="1181"/>
              <a:ext cx="84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800" b="1">
                  <a:solidFill>
                    <a:srgbClr val="000000"/>
                  </a:solidFill>
                </a:rPr>
                <a:t>INDEPENDENT WINE GROWERS</a:t>
              </a:r>
              <a:endParaRPr lang="fr-FR" altLang="pt-PT"/>
            </a:p>
          </p:txBody>
        </p:sp>
        <p:grpSp>
          <p:nvGrpSpPr>
            <p:cNvPr id="7240" name="Group 535"/>
            <p:cNvGrpSpPr>
              <a:grpSpLocks/>
            </p:cNvGrpSpPr>
            <p:nvPr/>
          </p:nvGrpSpPr>
          <p:grpSpPr bwMode="auto">
            <a:xfrm>
              <a:off x="3165" y="1034"/>
              <a:ext cx="1212" cy="349"/>
              <a:chOff x="3165" y="1034"/>
              <a:chExt cx="1212" cy="349"/>
            </a:xfrm>
          </p:grpSpPr>
          <p:sp>
            <p:nvSpPr>
              <p:cNvPr id="7858" name="Rectangle 419"/>
              <p:cNvSpPr>
                <a:spLocks noChangeArrowheads="1"/>
              </p:cNvSpPr>
              <p:nvPr/>
            </p:nvSpPr>
            <p:spPr bwMode="auto">
              <a:xfrm>
                <a:off x="3172" y="1041"/>
                <a:ext cx="1198" cy="33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59" name="Freeform 420"/>
              <p:cNvSpPr>
                <a:spLocks/>
              </p:cNvSpPr>
              <p:nvPr/>
            </p:nvSpPr>
            <p:spPr bwMode="auto">
              <a:xfrm>
                <a:off x="3165" y="1034"/>
                <a:ext cx="14" cy="20"/>
              </a:xfrm>
              <a:custGeom>
                <a:avLst/>
                <a:gdLst>
                  <a:gd name="T0" fmla="*/ 14 w 14"/>
                  <a:gd name="T1" fmla="*/ 7 h 20"/>
                  <a:gd name="T2" fmla="*/ 7 w 14"/>
                  <a:gd name="T3" fmla="*/ 7 h 20"/>
                  <a:gd name="T4" fmla="*/ 7 w 14"/>
                  <a:gd name="T5" fmla="*/ 13 h 20"/>
                  <a:gd name="T6" fmla="*/ 12 w 14"/>
                  <a:gd name="T7" fmla="*/ 13 h 20"/>
                  <a:gd name="T8" fmla="*/ 12 w 14"/>
                  <a:gd name="T9" fmla="*/ 0 h 20"/>
                  <a:gd name="T10" fmla="*/ 7 w 14"/>
                  <a:gd name="T11" fmla="*/ 0 h 20"/>
                  <a:gd name="T12" fmla="*/ 0 w 14"/>
                  <a:gd name="T13" fmla="*/ 0 h 20"/>
                  <a:gd name="T14" fmla="*/ 0 w 14"/>
                  <a:gd name="T15" fmla="*/ 7 h 20"/>
                  <a:gd name="T16" fmla="*/ 0 w 14"/>
                  <a:gd name="T17" fmla="*/ 20 h 20"/>
                  <a:gd name="T18" fmla="*/ 14 w 14"/>
                  <a:gd name="T19" fmla="*/ 20 h 20"/>
                  <a:gd name="T20" fmla="*/ 14 w 14"/>
                  <a:gd name="T21" fmla="*/ 7 h 2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"/>
                  <a:gd name="T34" fmla="*/ 0 h 20"/>
                  <a:gd name="T35" fmla="*/ 14 w 14"/>
                  <a:gd name="T36" fmla="*/ 20 h 2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" h="20">
                    <a:moveTo>
                      <a:pt x="14" y="7"/>
                    </a:moveTo>
                    <a:lnTo>
                      <a:pt x="7" y="7"/>
                    </a:lnTo>
                    <a:lnTo>
                      <a:pt x="7" y="13"/>
                    </a:lnTo>
                    <a:lnTo>
                      <a:pt x="12" y="13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0" y="20"/>
                    </a:lnTo>
                    <a:lnTo>
                      <a:pt x="14" y="20"/>
                    </a:lnTo>
                    <a:lnTo>
                      <a:pt x="14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860" name="Rectangle 421"/>
              <p:cNvSpPr>
                <a:spLocks noChangeArrowheads="1"/>
              </p:cNvSpPr>
              <p:nvPr/>
            </p:nvSpPr>
            <p:spPr bwMode="auto">
              <a:xfrm>
                <a:off x="3165" y="106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61" name="Rectangle 422"/>
              <p:cNvSpPr>
                <a:spLocks noChangeArrowheads="1"/>
              </p:cNvSpPr>
              <p:nvPr/>
            </p:nvSpPr>
            <p:spPr bwMode="auto">
              <a:xfrm>
                <a:off x="3165" y="109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62" name="Rectangle 423"/>
              <p:cNvSpPr>
                <a:spLocks noChangeArrowheads="1"/>
              </p:cNvSpPr>
              <p:nvPr/>
            </p:nvSpPr>
            <p:spPr bwMode="auto">
              <a:xfrm>
                <a:off x="3165" y="1121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63" name="Rectangle 424"/>
              <p:cNvSpPr>
                <a:spLocks noChangeArrowheads="1"/>
              </p:cNvSpPr>
              <p:nvPr/>
            </p:nvSpPr>
            <p:spPr bwMode="auto">
              <a:xfrm>
                <a:off x="3165" y="114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64" name="Rectangle 425"/>
              <p:cNvSpPr>
                <a:spLocks noChangeArrowheads="1"/>
              </p:cNvSpPr>
              <p:nvPr/>
            </p:nvSpPr>
            <p:spPr bwMode="auto">
              <a:xfrm>
                <a:off x="3165" y="117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65" name="Rectangle 426"/>
              <p:cNvSpPr>
                <a:spLocks noChangeArrowheads="1"/>
              </p:cNvSpPr>
              <p:nvPr/>
            </p:nvSpPr>
            <p:spPr bwMode="auto">
              <a:xfrm>
                <a:off x="3165" y="1200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66" name="Rectangle 427"/>
              <p:cNvSpPr>
                <a:spLocks noChangeArrowheads="1"/>
              </p:cNvSpPr>
              <p:nvPr/>
            </p:nvSpPr>
            <p:spPr bwMode="auto">
              <a:xfrm>
                <a:off x="3165" y="1227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67" name="Rectangle 428"/>
              <p:cNvSpPr>
                <a:spLocks noChangeArrowheads="1"/>
              </p:cNvSpPr>
              <p:nvPr/>
            </p:nvSpPr>
            <p:spPr bwMode="auto">
              <a:xfrm>
                <a:off x="3165" y="125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68" name="Rectangle 429"/>
              <p:cNvSpPr>
                <a:spLocks noChangeArrowheads="1"/>
              </p:cNvSpPr>
              <p:nvPr/>
            </p:nvSpPr>
            <p:spPr bwMode="auto">
              <a:xfrm>
                <a:off x="3165" y="1280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69" name="Rectangle 430"/>
              <p:cNvSpPr>
                <a:spLocks noChangeArrowheads="1"/>
              </p:cNvSpPr>
              <p:nvPr/>
            </p:nvSpPr>
            <p:spPr bwMode="auto">
              <a:xfrm>
                <a:off x="3165" y="1307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70" name="Rectangle 431"/>
              <p:cNvSpPr>
                <a:spLocks noChangeArrowheads="1"/>
              </p:cNvSpPr>
              <p:nvPr/>
            </p:nvSpPr>
            <p:spPr bwMode="auto">
              <a:xfrm>
                <a:off x="3165" y="13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71" name="Rectangle 432"/>
              <p:cNvSpPr>
                <a:spLocks noChangeArrowheads="1"/>
              </p:cNvSpPr>
              <p:nvPr/>
            </p:nvSpPr>
            <p:spPr bwMode="auto">
              <a:xfrm>
                <a:off x="3165" y="1360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72" name="Rectangle 433"/>
              <p:cNvSpPr>
                <a:spLocks noChangeArrowheads="1"/>
              </p:cNvSpPr>
              <p:nvPr/>
            </p:nvSpPr>
            <p:spPr bwMode="auto">
              <a:xfrm>
                <a:off x="3183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73" name="Rectangle 434"/>
              <p:cNvSpPr>
                <a:spLocks noChangeArrowheads="1"/>
              </p:cNvSpPr>
              <p:nvPr/>
            </p:nvSpPr>
            <p:spPr bwMode="auto">
              <a:xfrm>
                <a:off x="3209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74" name="Rectangle 435"/>
              <p:cNvSpPr>
                <a:spLocks noChangeArrowheads="1"/>
              </p:cNvSpPr>
              <p:nvPr/>
            </p:nvSpPr>
            <p:spPr bwMode="auto">
              <a:xfrm>
                <a:off x="3236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75" name="Rectangle 436"/>
              <p:cNvSpPr>
                <a:spLocks noChangeArrowheads="1"/>
              </p:cNvSpPr>
              <p:nvPr/>
            </p:nvSpPr>
            <p:spPr bwMode="auto">
              <a:xfrm>
                <a:off x="3263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76" name="Rectangle 437"/>
              <p:cNvSpPr>
                <a:spLocks noChangeArrowheads="1"/>
              </p:cNvSpPr>
              <p:nvPr/>
            </p:nvSpPr>
            <p:spPr bwMode="auto">
              <a:xfrm>
                <a:off x="3289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77" name="Rectangle 438"/>
              <p:cNvSpPr>
                <a:spLocks noChangeArrowheads="1"/>
              </p:cNvSpPr>
              <p:nvPr/>
            </p:nvSpPr>
            <p:spPr bwMode="auto">
              <a:xfrm>
                <a:off x="3316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78" name="Rectangle 439"/>
              <p:cNvSpPr>
                <a:spLocks noChangeArrowheads="1"/>
              </p:cNvSpPr>
              <p:nvPr/>
            </p:nvSpPr>
            <p:spPr bwMode="auto">
              <a:xfrm>
                <a:off x="3342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79" name="Rectangle 440"/>
              <p:cNvSpPr>
                <a:spLocks noChangeArrowheads="1"/>
              </p:cNvSpPr>
              <p:nvPr/>
            </p:nvSpPr>
            <p:spPr bwMode="auto">
              <a:xfrm>
                <a:off x="3369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80" name="Rectangle 441"/>
              <p:cNvSpPr>
                <a:spLocks noChangeArrowheads="1"/>
              </p:cNvSpPr>
              <p:nvPr/>
            </p:nvSpPr>
            <p:spPr bwMode="auto">
              <a:xfrm>
                <a:off x="3396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81" name="Rectangle 442"/>
              <p:cNvSpPr>
                <a:spLocks noChangeArrowheads="1"/>
              </p:cNvSpPr>
              <p:nvPr/>
            </p:nvSpPr>
            <p:spPr bwMode="auto">
              <a:xfrm>
                <a:off x="3422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82" name="Rectangle 443"/>
              <p:cNvSpPr>
                <a:spLocks noChangeArrowheads="1"/>
              </p:cNvSpPr>
              <p:nvPr/>
            </p:nvSpPr>
            <p:spPr bwMode="auto">
              <a:xfrm>
                <a:off x="3449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83" name="Rectangle 444"/>
              <p:cNvSpPr>
                <a:spLocks noChangeArrowheads="1"/>
              </p:cNvSpPr>
              <p:nvPr/>
            </p:nvSpPr>
            <p:spPr bwMode="auto">
              <a:xfrm>
                <a:off x="3476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84" name="Rectangle 445"/>
              <p:cNvSpPr>
                <a:spLocks noChangeArrowheads="1"/>
              </p:cNvSpPr>
              <p:nvPr/>
            </p:nvSpPr>
            <p:spPr bwMode="auto">
              <a:xfrm>
                <a:off x="3502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85" name="Rectangle 446"/>
              <p:cNvSpPr>
                <a:spLocks noChangeArrowheads="1"/>
              </p:cNvSpPr>
              <p:nvPr/>
            </p:nvSpPr>
            <p:spPr bwMode="auto">
              <a:xfrm>
                <a:off x="3529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86" name="Rectangle 447"/>
              <p:cNvSpPr>
                <a:spLocks noChangeArrowheads="1"/>
              </p:cNvSpPr>
              <p:nvPr/>
            </p:nvSpPr>
            <p:spPr bwMode="auto">
              <a:xfrm>
                <a:off x="3555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87" name="Rectangle 448"/>
              <p:cNvSpPr>
                <a:spLocks noChangeArrowheads="1"/>
              </p:cNvSpPr>
              <p:nvPr/>
            </p:nvSpPr>
            <p:spPr bwMode="auto">
              <a:xfrm>
                <a:off x="3582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88" name="Rectangle 449"/>
              <p:cNvSpPr>
                <a:spLocks noChangeArrowheads="1"/>
              </p:cNvSpPr>
              <p:nvPr/>
            </p:nvSpPr>
            <p:spPr bwMode="auto">
              <a:xfrm>
                <a:off x="3609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89" name="Rectangle 450"/>
              <p:cNvSpPr>
                <a:spLocks noChangeArrowheads="1"/>
              </p:cNvSpPr>
              <p:nvPr/>
            </p:nvSpPr>
            <p:spPr bwMode="auto">
              <a:xfrm>
                <a:off x="3635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90" name="Rectangle 451"/>
              <p:cNvSpPr>
                <a:spLocks noChangeArrowheads="1"/>
              </p:cNvSpPr>
              <p:nvPr/>
            </p:nvSpPr>
            <p:spPr bwMode="auto">
              <a:xfrm>
                <a:off x="3662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91" name="Rectangle 452"/>
              <p:cNvSpPr>
                <a:spLocks noChangeArrowheads="1"/>
              </p:cNvSpPr>
              <p:nvPr/>
            </p:nvSpPr>
            <p:spPr bwMode="auto">
              <a:xfrm>
                <a:off x="3689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92" name="Rectangle 453"/>
              <p:cNvSpPr>
                <a:spLocks noChangeArrowheads="1"/>
              </p:cNvSpPr>
              <p:nvPr/>
            </p:nvSpPr>
            <p:spPr bwMode="auto">
              <a:xfrm>
                <a:off x="3715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93" name="Rectangle 454"/>
              <p:cNvSpPr>
                <a:spLocks noChangeArrowheads="1"/>
              </p:cNvSpPr>
              <p:nvPr/>
            </p:nvSpPr>
            <p:spPr bwMode="auto">
              <a:xfrm>
                <a:off x="3742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94" name="Rectangle 455"/>
              <p:cNvSpPr>
                <a:spLocks noChangeArrowheads="1"/>
              </p:cNvSpPr>
              <p:nvPr/>
            </p:nvSpPr>
            <p:spPr bwMode="auto">
              <a:xfrm>
                <a:off x="3768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95" name="Rectangle 456"/>
              <p:cNvSpPr>
                <a:spLocks noChangeArrowheads="1"/>
              </p:cNvSpPr>
              <p:nvPr/>
            </p:nvSpPr>
            <p:spPr bwMode="auto">
              <a:xfrm>
                <a:off x="3795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96" name="Rectangle 457"/>
              <p:cNvSpPr>
                <a:spLocks noChangeArrowheads="1"/>
              </p:cNvSpPr>
              <p:nvPr/>
            </p:nvSpPr>
            <p:spPr bwMode="auto">
              <a:xfrm>
                <a:off x="3822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97" name="Rectangle 458"/>
              <p:cNvSpPr>
                <a:spLocks noChangeArrowheads="1"/>
              </p:cNvSpPr>
              <p:nvPr/>
            </p:nvSpPr>
            <p:spPr bwMode="auto">
              <a:xfrm>
                <a:off x="3848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98" name="Rectangle 459"/>
              <p:cNvSpPr>
                <a:spLocks noChangeArrowheads="1"/>
              </p:cNvSpPr>
              <p:nvPr/>
            </p:nvSpPr>
            <p:spPr bwMode="auto">
              <a:xfrm>
                <a:off x="3875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99" name="Rectangle 460"/>
              <p:cNvSpPr>
                <a:spLocks noChangeArrowheads="1"/>
              </p:cNvSpPr>
              <p:nvPr/>
            </p:nvSpPr>
            <p:spPr bwMode="auto">
              <a:xfrm>
                <a:off x="3902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00" name="Rectangle 461"/>
              <p:cNvSpPr>
                <a:spLocks noChangeArrowheads="1"/>
              </p:cNvSpPr>
              <p:nvPr/>
            </p:nvSpPr>
            <p:spPr bwMode="auto">
              <a:xfrm>
                <a:off x="3928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01" name="Rectangle 462"/>
              <p:cNvSpPr>
                <a:spLocks noChangeArrowheads="1"/>
              </p:cNvSpPr>
              <p:nvPr/>
            </p:nvSpPr>
            <p:spPr bwMode="auto">
              <a:xfrm>
                <a:off x="3955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02" name="Rectangle 463"/>
              <p:cNvSpPr>
                <a:spLocks noChangeArrowheads="1"/>
              </p:cNvSpPr>
              <p:nvPr/>
            </p:nvSpPr>
            <p:spPr bwMode="auto">
              <a:xfrm>
                <a:off x="3981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03" name="Rectangle 464"/>
              <p:cNvSpPr>
                <a:spLocks noChangeArrowheads="1"/>
              </p:cNvSpPr>
              <p:nvPr/>
            </p:nvSpPr>
            <p:spPr bwMode="auto">
              <a:xfrm>
                <a:off x="4008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04" name="Rectangle 465"/>
              <p:cNvSpPr>
                <a:spLocks noChangeArrowheads="1"/>
              </p:cNvSpPr>
              <p:nvPr/>
            </p:nvSpPr>
            <p:spPr bwMode="auto">
              <a:xfrm>
                <a:off x="4035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05" name="Rectangle 466"/>
              <p:cNvSpPr>
                <a:spLocks noChangeArrowheads="1"/>
              </p:cNvSpPr>
              <p:nvPr/>
            </p:nvSpPr>
            <p:spPr bwMode="auto">
              <a:xfrm>
                <a:off x="4061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06" name="Rectangle 467"/>
              <p:cNvSpPr>
                <a:spLocks noChangeArrowheads="1"/>
              </p:cNvSpPr>
              <p:nvPr/>
            </p:nvSpPr>
            <p:spPr bwMode="auto">
              <a:xfrm>
                <a:off x="4088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07" name="Rectangle 468"/>
              <p:cNvSpPr>
                <a:spLocks noChangeArrowheads="1"/>
              </p:cNvSpPr>
              <p:nvPr/>
            </p:nvSpPr>
            <p:spPr bwMode="auto">
              <a:xfrm>
                <a:off x="4114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08" name="Rectangle 469"/>
              <p:cNvSpPr>
                <a:spLocks noChangeArrowheads="1"/>
              </p:cNvSpPr>
              <p:nvPr/>
            </p:nvSpPr>
            <p:spPr bwMode="auto">
              <a:xfrm>
                <a:off x="4141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09" name="Rectangle 470"/>
              <p:cNvSpPr>
                <a:spLocks noChangeArrowheads="1"/>
              </p:cNvSpPr>
              <p:nvPr/>
            </p:nvSpPr>
            <p:spPr bwMode="auto">
              <a:xfrm>
                <a:off x="4168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10" name="Rectangle 471"/>
              <p:cNvSpPr>
                <a:spLocks noChangeArrowheads="1"/>
              </p:cNvSpPr>
              <p:nvPr/>
            </p:nvSpPr>
            <p:spPr bwMode="auto">
              <a:xfrm>
                <a:off x="4194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11" name="Rectangle 472"/>
              <p:cNvSpPr>
                <a:spLocks noChangeArrowheads="1"/>
              </p:cNvSpPr>
              <p:nvPr/>
            </p:nvSpPr>
            <p:spPr bwMode="auto">
              <a:xfrm>
                <a:off x="4221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12" name="Rectangle 473"/>
              <p:cNvSpPr>
                <a:spLocks noChangeArrowheads="1"/>
              </p:cNvSpPr>
              <p:nvPr/>
            </p:nvSpPr>
            <p:spPr bwMode="auto">
              <a:xfrm>
                <a:off x="4248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13" name="Rectangle 474"/>
              <p:cNvSpPr>
                <a:spLocks noChangeArrowheads="1"/>
              </p:cNvSpPr>
              <p:nvPr/>
            </p:nvSpPr>
            <p:spPr bwMode="auto">
              <a:xfrm>
                <a:off x="4274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14" name="Rectangle 475"/>
              <p:cNvSpPr>
                <a:spLocks noChangeArrowheads="1"/>
              </p:cNvSpPr>
              <p:nvPr/>
            </p:nvSpPr>
            <p:spPr bwMode="auto">
              <a:xfrm>
                <a:off x="4301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15" name="Rectangle 476"/>
              <p:cNvSpPr>
                <a:spLocks noChangeArrowheads="1"/>
              </p:cNvSpPr>
              <p:nvPr/>
            </p:nvSpPr>
            <p:spPr bwMode="auto">
              <a:xfrm>
                <a:off x="4327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16" name="Rectangle 477"/>
              <p:cNvSpPr>
                <a:spLocks noChangeArrowheads="1"/>
              </p:cNvSpPr>
              <p:nvPr/>
            </p:nvSpPr>
            <p:spPr bwMode="auto">
              <a:xfrm>
                <a:off x="4354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17" name="Rectangle 478"/>
              <p:cNvSpPr>
                <a:spLocks noChangeArrowheads="1"/>
              </p:cNvSpPr>
              <p:nvPr/>
            </p:nvSpPr>
            <p:spPr bwMode="auto">
              <a:xfrm>
                <a:off x="4363" y="1352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18" name="Rectangle 479"/>
              <p:cNvSpPr>
                <a:spLocks noChangeArrowheads="1"/>
              </p:cNvSpPr>
              <p:nvPr/>
            </p:nvSpPr>
            <p:spPr bwMode="auto">
              <a:xfrm>
                <a:off x="4363" y="1326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19" name="Rectangle 480"/>
              <p:cNvSpPr>
                <a:spLocks noChangeArrowheads="1"/>
              </p:cNvSpPr>
              <p:nvPr/>
            </p:nvSpPr>
            <p:spPr bwMode="auto">
              <a:xfrm>
                <a:off x="4363" y="1299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20" name="Rectangle 481"/>
              <p:cNvSpPr>
                <a:spLocks noChangeArrowheads="1"/>
              </p:cNvSpPr>
              <p:nvPr/>
            </p:nvSpPr>
            <p:spPr bwMode="auto">
              <a:xfrm>
                <a:off x="4363" y="1272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21" name="Rectangle 482"/>
              <p:cNvSpPr>
                <a:spLocks noChangeArrowheads="1"/>
              </p:cNvSpPr>
              <p:nvPr/>
            </p:nvSpPr>
            <p:spPr bwMode="auto">
              <a:xfrm>
                <a:off x="4363" y="1246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22" name="Rectangle 483"/>
              <p:cNvSpPr>
                <a:spLocks noChangeArrowheads="1"/>
              </p:cNvSpPr>
              <p:nvPr/>
            </p:nvSpPr>
            <p:spPr bwMode="auto">
              <a:xfrm>
                <a:off x="4363" y="1219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23" name="Rectangle 484"/>
              <p:cNvSpPr>
                <a:spLocks noChangeArrowheads="1"/>
              </p:cNvSpPr>
              <p:nvPr/>
            </p:nvSpPr>
            <p:spPr bwMode="auto">
              <a:xfrm>
                <a:off x="4363" y="1193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24" name="Rectangle 485"/>
              <p:cNvSpPr>
                <a:spLocks noChangeArrowheads="1"/>
              </p:cNvSpPr>
              <p:nvPr/>
            </p:nvSpPr>
            <p:spPr bwMode="auto">
              <a:xfrm>
                <a:off x="4363" y="1166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25" name="Rectangle 486"/>
              <p:cNvSpPr>
                <a:spLocks noChangeArrowheads="1"/>
              </p:cNvSpPr>
              <p:nvPr/>
            </p:nvSpPr>
            <p:spPr bwMode="auto">
              <a:xfrm>
                <a:off x="4363" y="1139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26" name="Rectangle 487"/>
              <p:cNvSpPr>
                <a:spLocks noChangeArrowheads="1"/>
              </p:cNvSpPr>
              <p:nvPr/>
            </p:nvSpPr>
            <p:spPr bwMode="auto">
              <a:xfrm>
                <a:off x="4363" y="1113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27" name="Rectangle 488"/>
              <p:cNvSpPr>
                <a:spLocks noChangeArrowheads="1"/>
              </p:cNvSpPr>
              <p:nvPr/>
            </p:nvSpPr>
            <p:spPr bwMode="auto">
              <a:xfrm>
                <a:off x="4363" y="1086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28" name="Rectangle 489"/>
              <p:cNvSpPr>
                <a:spLocks noChangeArrowheads="1"/>
              </p:cNvSpPr>
              <p:nvPr/>
            </p:nvSpPr>
            <p:spPr bwMode="auto">
              <a:xfrm>
                <a:off x="4363" y="1059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29" name="Freeform 490"/>
              <p:cNvSpPr>
                <a:spLocks/>
              </p:cNvSpPr>
              <p:nvPr/>
            </p:nvSpPr>
            <p:spPr bwMode="auto">
              <a:xfrm>
                <a:off x="4362" y="1034"/>
                <a:ext cx="15" cy="13"/>
              </a:xfrm>
              <a:custGeom>
                <a:avLst/>
                <a:gdLst>
                  <a:gd name="T0" fmla="*/ 1 w 15"/>
                  <a:gd name="T1" fmla="*/ 12 h 13"/>
                  <a:gd name="T2" fmla="*/ 15 w 15"/>
                  <a:gd name="T3" fmla="*/ 12 h 13"/>
                  <a:gd name="T4" fmla="*/ 15 w 15"/>
                  <a:gd name="T5" fmla="*/ 7 h 13"/>
                  <a:gd name="T6" fmla="*/ 15 w 15"/>
                  <a:gd name="T7" fmla="*/ 0 h 13"/>
                  <a:gd name="T8" fmla="*/ 8 w 15"/>
                  <a:gd name="T9" fmla="*/ 0 h 13"/>
                  <a:gd name="T10" fmla="*/ 0 w 15"/>
                  <a:gd name="T11" fmla="*/ 0 h 13"/>
                  <a:gd name="T12" fmla="*/ 0 w 15"/>
                  <a:gd name="T13" fmla="*/ 13 h 13"/>
                  <a:gd name="T14" fmla="*/ 8 w 15"/>
                  <a:gd name="T15" fmla="*/ 13 h 13"/>
                  <a:gd name="T16" fmla="*/ 8 w 15"/>
                  <a:gd name="T17" fmla="*/ 7 h 13"/>
                  <a:gd name="T18" fmla="*/ 1 w 15"/>
                  <a:gd name="T19" fmla="*/ 7 h 13"/>
                  <a:gd name="T20" fmla="*/ 1 w 15"/>
                  <a:gd name="T21" fmla="*/ 12 h 1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"/>
                  <a:gd name="T34" fmla="*/ 0 h 13"/>
                  <a:gd name="T35" fmla="*/ 15 w 15"/>
                  <a:gd name="T36" fmla="*/ 13 h 1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" h="13">
                    <a:moveTo>
                      <a:pt x="1" y="12"/>
                    </a:moveTo>
                    <a:lnTo>
                      <a:pt x="15" y="12"/>
                    </a:lnTo>
                    <a:lnTo>
                      <a:pt x="15" y="7"/>
                    </a:lnTo>
                    <a:lnTo>
                      <a:pt x="15" y="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13"/>
                    </a:lnTo>
                    <a:lnTo>
                      <a:pt x="8" y="13"/>
                    </a:lnTo>
                    <a:lnTo>
                      <a:pt x="8" y="7"/>
                    </a:lnTo>
                    <a:lnTo>
                      <a:pt x="1" y="7"/>
                    </a:lnTo>
                    <a:lnTo>
                      <a:pt x="1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930" name="Rectangle 491"/>
              <p:cNvSpPr>
                <a:spLocks noChangeArrowheads="1"/>
              </p:cNvSpPr>
              <p:nvPr/>
            </p:nvSpPr>
            <p:spPr bwMode="auto">
              <a:xfrm>
                <a:off x="4335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31" name="Rectangle 492"/>
              <p:cNvSpPr>
                <a:spLocks noChangeArrowheads="1"/>
              </p:cNvSpPr>
              <p:nvPr/>
            </p:nvSpPr>
            <p:spPr bwMode="auto">
              <a:xfrm>
                <a:off x="4309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32" name="Rectangle 493"/>
              <p:cNvSpPr>
                <a:spLocks noChangeArrowheads="1"/>
              </p:cNvSpPr>
              <p:nvPr/>
            </p:nvSpPr>
            <p:spPr bwMode="auto">
              <a:xfrm>
                <a:off x="4282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33" name="Rectangle 494"/>
              <p:cNvSpPr>
                <a:spLocks noChangeArrowheads="1"/>
              </p:cNvSpPr>
              <p:nvPr/>
            </p:nvSpPr>
            <p:spPr bwMode="auto">
              <a:xfrm>
                <a:off x="4256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34" name="Rectangle 495"/>
              <p:cNvSpPr>
                <a:spLocks noChangeArrowheads="1"/>
              </p:cNvSpPr>
              <p:nvPr/>
            </p:nvSpPr>
            <p:spPr bwMode="auto">
              <a:xfrm>
                <a:off x="4229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35" name="Rectangle 496"/>
              <p:cNvSpPr>
                <a:spLocks noChangeArrowheads="1"/>
              </p:cNvSpPr>
              <p:nvPr/>
            </p:nvSpPr>
            <p:spPr bwMode="auto">
              <a:xfrm>
                <a:off x="4202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36" name="Rectangle 497"/>
              <p:cNvSpPr>
                <a:spLocks noChangeArrowheads="1"/>
              </p:cNvSpPr>
              <p:nvPr/>
            </p:nvSpPr>
            <p:spPr bwMode="auto">
              <a:xfrm>
                <a:off x="4176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37" name="Rectangle 498"/>
              <p:cNvSpPr>
                <a:spLocks noChangeArrowheads="1"/>
              </p:cNvSpPr>
              <p:nvPr/>
            </p:nvSpPr>
            <p:spPr bwMode="auto">
              <a:xfrm>
                <a:off x="4149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38" name="Rectangle 499"/>
              <p:cNvSpPr>
                <a:spLocks noChangeArrowheads="1"/>
              </p:cNvSpPr>
              <p:nvPr/>
            </p:nvSpPr>
            <p:spPr bwMode="auto">
              <a:xfrm>
                <a:off x="4122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39" name="Rectangle 500"/>
              <p:cNvSpPr>
                <a:spLocks noChangeArrowheads="1"/>
              </p:cNvSpPr>
              <p:nvPr/>
            </p:nvSpPr>
            <p:spPr bwMode="auto">
              <a:xfrm>
                <a:off x="4096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40" name="Rectangle 501"/>
              <p:cNvSpPr>
                <a:spLocks noChangeArrowheads="1"/>
              </p:cNvSpPr>
              <p:nvPr/>
            </p:nvSpPr>
            <p:spPr bwMode="auto">
              <a:xfrm>
                <a:off x="4069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41" name="Rectangle 502"/>
              <p:cNvSpPr>
                <a:spLocks noChangeArrowheads="1"/>
              </p:cNvSpPr>
              <p:nvPr/>
            </p:nvSpPr>
            <p:spPr bwMode="auto">
              <a:xfrm>
                <a:off x="4043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42" name="Rectangle 503"/>
              <p:cNvSpPr>
                <a:spLocks noChangeArrowheads="1"/>
              </p:cNvSpPr>
              <p:nvPr/>
            </p:nvSpPr>
            <p:spPr bwMode="auto">
              <a:xfrm>
                <a:off x="4016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43" name="Rectangle 504"/>
              <p:cNvSpPr>
                <a:spLocks noChangeArrowheads="1"/>
              </p:cNvSpPr>
              <p:nvPr/>
            </p:nvSpPr>
            <p:spPr bwMode="auto">
              <a:xfrm>
                <a:off x="3989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44" name="Rectangle 505"/>
              <p:cNvSpPr>
                <a:spLocks noChangeArrowheads="1"/>
              </p:cNvSpPr>
              <p:nvPr/>
            </p:nvSpPr>
            <p:spPr bwMode="auto">
              <a:xfrm>
                <a:off x="3963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45" name="Rectangle 506"/>
              <p:cNvSpPr>
                <a:spLocks noChangeArrowheads="1"/>
              </p:cNvSpPr>
              <p:nvPr/>
            </p:nvSpPr>
            <p:spPr bwMode="auto">
              <a:xfrm>
                <a:off x="3936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46" name="Rectangle 507"/>
              <p:cNvSpPr>
                <a:spLocks noChangeArrowheads="1"/>
              </p:cNvSpPr>
              <p:nvPr/>
            </p:nvSpPr>
            <p:spPr bwMode="auto">
              <a:xfrm>
                <a:off x="3909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47" name="Rectangle 508"/>
              <p:cNvSpPr>
                <a:spLocks noChangeArrowheads="1"/>
              </p:cNvSpPr>
              <p:nvPr/>
            </p:nvSpPr>
            <p:spPr bwMode="auto">
              <a:xfrm>
                <a:off x="3883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48" name="Rectangle 509"/>
              <p:cNvSpPr>
                <a:spLocks noChangeArrowheads="1"/>
              </p:cNvSpPr>
              <p:nvPr/>
            </p:nvSpPr>
            <p:spPr bwMode="auto">
              <a:xfrm>
                <a:off x="3856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49" name="Rectangle 510"/>
              <p:cNvSpPr>
                <a:spLocks noChangeArrowheads="1"/>
              </p:cNvSpPr>
              <p:nvPr/>
            </p:nvSpPr>
            <p:spPr bwMode="auto">
              <a:xfrm>
                <a:off x="3830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50" name="Rectangle 511"/>
              <p:cNvSpPr>
                <a:spLocks noChangeArrowheads="1"/>
              </p:cNvSpPr>
              <p:nvPr/>
            </p:nvSpPr>
            <p:spPr bwMode="auto">
              <a:xfrm>
                <a:off x="3803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51" name="Rectangle 512"/>
              <p:cNvSpPr>
                <a:spLocks noChangeArrowheads="1"/>
              </p:cNvSpPr>
              <p:nvPr/>
            </p:nvSpPr>
            <p:spPr bwMode="auto">
              <a:xfrm>
                <a:off x="3776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52" name="Rectangle 513"/>
              <p:cNvSpPr>
                <a:spLocks noChangeArrowheads="1"/>
              </p:cNvSpPr>
              <p:nvPr/>
            </p:nvSpPr>
            <p:spPr bwMode="auto">
              <a:xfrm>
                <a:off x="3750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53" name="Rectangle 514"/>
              <p:cNvSpPr>
                <a:spLocks noChangeArrowheads="1"/>
              </p:cNvSpPr>
              <p:nvPr/>
            </p:nvSpPr>
            <p:spPr bwMode="auto">
              <a:xfrm>
                <a:off x="3723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54" name="Rectangle 515"/>
              <p:cNvSpPr>
                <a:spLocks noChangeArrowheads="1"/>
              </p:cNvSpPr>
              <p:nvPr/>
            </p:nvSpPr>
            <p:spPr bwMode="auto">
              <a:xfrm>
                <a:off x="3697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55" name="Rectangle 516"/>
              <p:cNvSpPr>
                <a:spLocks noChangeArrowheads="1"/>
              </p:cNvSpPr>
              <p:nvPr/>
            </p:nvSpPr>
            <p:spPr bwMode="auto">
              <a:xfrm>
                <a:off x="3670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56" name="Rectangle 517"/>
              <p:cNvSpPr>
                <a:spLocks noChangeArrowheads="1"/>
              </p:cNvSpPr>
              <p:nvPr/>
            </p:nvSpPr>
            <p:spPr bwMode="auto">
              <a:xfrm>
                <a:off x="3643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57" name="Rectangle 518"/>
              <p:cNvSpPr>
                <a:spLocks noChangeArrowheads="1"/>
              </p:cNvSpPr>
              <p:nvPr/>
            </p:nvSpPr>
            <p:spPr bwMode="auto">
              <a:xfrm>
                <a:off x="3617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58" name="Rectangle 519"/>
              <p:cNvSpPr>
                <a:spLocks noChangeArrowheads="1"/>
              </p:cNvSpPr>
              <p:nvPr/>
            </p:nvSpPr>
            <p:spPr bwMode="auto">
              <a:xfrm>
                <a:off x="3590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59" name="Rectangle 520"/>
              <p:cNvSpPr>
                <a:spLocks noChangeArrowheads="1"/>
              </p:cNvSpPr>
              <p:nvPr/>
            </p:nvSpPr>
            <p:spPr bwMode="auto">
              <a:xfrm>
                <a:off x="3563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60" name="Rectangle 521"/>
              <p:cNvSpPr>
                <a:spLocks noChangeArrowheads="1"/>
              </p:cNvSpPr>
              <p:nvPr/>
            </p:nvSpPr>
            <p:spPr bwMode="auto">
              <a:xfrm>
                <a:off x="3537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61" name="Rectangle 522"/>
              <p:cNvSpPr>
                <a:spLocks noChangeArrowheads="1"/>
              </p:cNvSpPr>
              <p:nvPr/>
            </p:nvSpPr>
            <p:spPr bwMode="auto">
              <a:xfrm>
                <a:off x="3510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62" name="Rectangle 523"/>
              <p:cNvSpPr>
                <a:spLocks noChangeArrowheads="1"/>
              </p:cNvSpPr>
              <p:nvPr/>
            </p:nvSpPr>
            <p:spPr bwMode="auto">
              <a:xfrm>
                <a:off x="3484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63" name="Rectangle 524"/>
              <p:cNvSpPr>
                <a:spLocks noChangeArrowheads="1"/>
              </p:cNvSpPr>
              <p:nvPr/>
            </p:nvSpPr>
            <p:spPr bwMode="auto">
              <a:xfrm>
                <a:off x="3457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64" name="Rectangle 525"/>
              <p:cNvSpPr>
                <a:spLocks noChangeArrowheads="1"/>
              </p:cNvSpPr>
              <p:nvPr/>
            </p:nvSpPr>
            <p:spPr bwMode="auto">
              <a:xfrm>
                <a:off x="3430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65" name="Rectangle 526"/>
              <p:cNvSpPr>
                <a:spLocks noChangeArrowheads="1"/>
              </p:cNvSpPr>
              <p:nvPr/>
            </p:nvSpPr>
            <p:spPr bwMode="auto">
              <a:xfrm>
                <a:off x="3404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66" name="Rectangle 527"/>
              <p:cNvSpPr>
                <a:spLocks noChangeArrowheads="1"/>
              </p:cNvSpPr>
              <p:nvPr/>
            </p:nvSpPr>
            <p:spPr bwMode="auto">
              <a:xfrm>
                <a:off x="3377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67" name="Rectangle 528"/>
              <p:cNvSpPr>
                <a:spLocks noChangeArrowheads="1"/>
              </p:cNvSpPr>
              <p:nvPr/>
            </p:nvSpPr>
            <p:spPr bwMode="auto">
              <a:xfrm>
                <a:off x="3350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68" name="Rectangle 529"/>
              <p:cNvSpPr>
                <a:spLocks noChangeArrowheads="1"/>
              </p:cNvSpPr>
              <p:nvPr/>
            </p:nvSpPr>
            <p:spPr bwMode="auto">
              <a:xfrm>
                <a:off x="3324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69" name="Rectangle 530"/>
              <p:cNvSpPr>
                <a:spLocks noChangeArrowheads="1"/>
              </p:cNvSpPr>
              <p:nvPr/>
            </p:nvSpPr>
            <p:spPr bwMode="auto">
              <a:xfrm>
                <a:off x="3297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70" name="Rectangle 531"/>
              <p:cNvSpPr>
                <a:spLocks noChangeArrowheads="1"/>
              </p:cNvSpPr>
              <p:nvPr/>
            </p:nvSpPr>
            <p:spPr bwMode="auto">
              <a:xfrm>
                <a:off x="3271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71" name="Rectangle 532"/>
              <p:cNvSpPr>
                <a:spLocks noChangeArrowheads="1"/>
              </p:cNvSpPr>
              <p:nvPr/>
            </p:nvSpPr>
            <p:spPr bwMode="auto">
              <a:xfrm>
                <a:off x="3244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72" name="Rectangle 533"/>
              <p:cNvSpPr>
                <a:spLocks noChangeArrowheads="1"/>
              </p:cNvSpPr>
              <p:nvPr/>
            </p:nvSpPr>
            <p:spPr bwMode="auto">
              <a:xfrm>
                <a:off x="3217" y="10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973" name="Rectangle 534"/>
              <p:cNvSpPr>
                <a:spLocks noChangeArrowheads="1"/>
              </p:cNvSpPr>
              <p:nvPr/>
            </p:nvSpPr>
            <p:spPr bwMode="auto">
              <a:xfrm>
                <a:off x="3191" y="1034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</p:grpSp>
        <p:sp>
          <p:nvSpPr>
            <p:cNvPr id="7241" name="Rectangle 536"/>
            <p:cNvSpPr>
              <a:spLocks noChangeArrowheads="1"/>
            </p:cNvSpPr>
            <p:nvPr/>
          </p:nvSpPr>
          <p:spPr bwMode="auto">
            <a:xfrm>
              <a:off x="3377" y="1073"/>
              <a:ext cx="5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b="1" i="1">
                  <a:solidFill>
                    <a:srgbClr val="000000"/>
                  </a:solidFill>
                </a:rPr>
                <a:t>Q</a:t>
              </a:r>
              <a:endParaRPr lang="fr-FR" altLang="pt-PT"/>
            </a:p>
          </p:txBody>
        </p:sp>
        <p:sp>
          <p:nvSpPr>
            <p:cNvPr id="7242" name="Rectangle 537"/>
            <p:cNvSpPr>
              <a:spLocks noChangeArrowheads="1"/>
            </p:cNvSpPr>
            <p:nvPr/>
          </p:nvSpPr>
          <p:spPr bwMode="auto">
            <a:xfrm>
              <a:off x="3434" y="1087"/>
              <a:ext cx="17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800" b="1" i="1">
                  <a:solidFill>
                    <a:srgbClr val="000000"/>
                  </a:solidFill>
                </a:rPr>
                <a:t>UINTA</a:t>
              </a:r>
              <a:endParaRPr lang="fr-FR" altLang="pt-PT"/>
            </a:p>
          </p:txBody>
        </p:sp>
        <p:sp>
          <p:nvSpPr>
            <p:cNvPr id="7243" name="Rectangle 538"/>
            <p:cNvSpPr>
              <a:spLocks noChangeArrowheads="1"/>
            </p:cNvSpPr>
            <p:nvPr/>
          </p:nvSpPr>
          <p:spPr bwMode="auto">
            <a:xfrm>
              <a:off x="3633" y="1086"/>
              <a:ext cx="36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800" b="1">
                  <a:solidFill>
                    <a:srgbClr val="000000"/>
                  </a:solidFill>
                </a:rPr>
                <a:t> OF  TRADERS</a:t>
              </a:r>
              <a:endParaRPr lang="fr-FR" altLang="pt-PT"/>
            </a:p>
          </p:txBody>
        </p:sp>
        <p:sp>
          <p:nvSpPr>
            <p:cNvPr id="7244" name="Rectangle 539"/>
            <p:cNvSpPr>
              <a:spLocks noChangeArrowheads="1"/>
            </p:cNvSpPr>
            <p:nvPr/>
          </p:nvSpPr>
          <p:spPr bwMode="auto">
            <a:xfrm>
              <a:off x="3243" y="1166"/>
              <a:ext cx="2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>
                  <a:solidFill>
                    <a:srgbClr val="000000"/>
                  </a:solidFill>
                </a:rPr>
                <a:t>(</a:t>
              </a:r>
              <a:endParaRPr lang="fr-FR" altLang="pt-PT"/>
            </a:p>
          </p:txBody>
        </p:sp>
        <p:sp>
          <p:nvSpPr>
            <p:cNvPr id="7245" name="Rectangle 540"/>
            <p:cNvSpPr>
              <a:spLocks noChangeArrowheads="1"/>
            </p:cNvSpPr>
            <p:nvPr/>
          </p:nvSpPr>
          <p:spPr bwMode="auto">
            <a:xfrm>
              <a:off x="3269" y="1178"/>
              <a:ext cx="30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800">
                  <a:solidFill>
                    <a:srgbClr val="000000"/>
                  </a:solidFill>
                </a:rPr>
                <a:t>production </a:t>
              </a:r>
              <a:endParaRPr lang="fr-FR" altLang="pt-PT"/>
            </a:p>
          </p:txBody>
        </p:sp>
        <p:sp>
          <p:nvSpPr>
            <p:cNvPr id="7246" name="Rectangle 541"/>
            <p:cNvSpPr>
              <a:spLocks noChangeArrowheads="1"/>
            </p:cNvSpPr>
            <p:nvPr/>
          </p:nvSpPr>
          <p:spPr bwMode="auto">
            <a:xfrm>
              <a:off x="3575" y="1178"/>
              <a:ext cx="28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800">
                  <a:solidFill>
                    <a:srgbClr val="000000"/>
                  </a:solidFill>
                </a:rPr>
                <a:t>integrated </a:t>
              </a:r>
              <a:endParaRPr lang="fr-FR" altLang="pt-PT"/>
            </a:p>
          </p:txBody>
        </p:sp>
        <p:sp>
          <p:nvSpPr>
            <p:cNvPr id="7247" name="Rectangle 542"/>
            <p:cNvSpPr>
              <a:spLocks noChangeArrowheads="1"/>
            </p:cNvSpPr>
            <p:nvPr/>
          </p:nvSpPr>
          <p:spPr bwMode="auto">
            <a:xfrm>
              <a:off x="3858" y="1178"/>
              <a:ext cx="7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800">
                  <a:solidFill>
                    <a:srgbClr val="000000"/>
                  </a:solidFill>
                </a:rPr>
                <a:t>to </a:t>
              </a:r>
              <a:endParaRPr lang="fr-FR" altLang="pt-PT"/>
            </a:p>
          </p:txBody>
        </p:sp>
        <p:sp>
          <p:nvSpPr>
            <p:cNvPr id="7248" name="Rectangle 543"/>
            <p:cNvSpPr>
              <a:spLocks noChangeArrowheads="1"/>
            </p:cNvSpPr>
            <p:nvPr/>
          </p:nvSpPr>
          <p:spPr bwMode="auto">
            <a:xfrm>
              <a:off x="3925" y="1178"/>
              <a:ext cx="10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800">
                  <a:solidFill>
                    <a:srgbClr val="000000"/>
                  </a:solidFill>
                </a:rPr>
                <a:t>the </a:t>
              </a:r>
              <a:endParaRPr lang="fr-FR" altLang="pt-PT"/>
            </a:p>
          </p:txBody>
        </p:sp>
        <p:sp>
          <p:nvSpPr>
            <p:cNvPr id="7249" name="Rectangle 544"/>
            <p:cNvSpPr>
              <a:spLocks noChangeArrowheads="1"/>
            </p:cNvSpPr>
            <p:nvPr/>
          </p:nvSpPr>
          <p:spPr bwMode="auto">
            <a:xfrm>
              <a:off x="4024" y="1178"/>
              <a:ext cx="21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800">
                  <a:solidFill>
                    <a:srgbClr val="000000"/>
                  </a:solidFill>
                </a:rPr>
                <a:t>TRADER</a:t>
              </a:r>
              <a:endParaRPr lang="fr-FR" altLang="pt-PT"/>
            </a:p>
          </p:txBody>
        </p:sp>
        <p:sp>
          <p:nvSpPr>
            <p:cNvPr id="7250" name="Rectangle 545"/>
            <p:cNvSpPr>
              <a:spLocks noChangeArrowheads="1"/>
            </p:cNvSpPr>
            <p:nvPr/>
          </p:nvSpPr>
          <p:spPr bwMode="auto">
            <a:xfrm>
              <a:off x="4272" y="1166"/>
              <a:ext cx="2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>
                  <a:solidFill>
                    <a:srgbClr val="000000"/>
                  </a:solidFill>
                </a:rPr>
                <a:t>)</a:t>
              </a:r>
              <a:endParaRPr lang="fr-FR" altLang="pt-PT"/>
            </a:p>
          </p:txBody>
        </p:sp>
        <p:grpSp>
          <p:nvGrpSpPr>
            <p:cNvPr id="7251" name="Group 622"/>
            <p:cNvGrpSpPr>
              <a:grpSpLocks/>
            </p:cNvGrpSpPr>
            <p:nvPr/>
          </p:nvGrpSpPr>
          <p:grpSpPr bwMode="auto">
            <a:xfrm>
              <a:off x="4411" y="1047"/>
              <a:ext cx="684" cy="336"/>
              <a:chOff x="4411" y="1047"/>
              <a:chExt cx="684" cy="336"/>
            </a:xfrm>
          </p:grpSpPr>
          <p:sp>
            <p:nvSpPr>
              <p:cNvPr id="7782" name="Rectangle 546"/>
              <p:cNvSpPr>
                <a:spLocks noChangeArrowheads="1"/>
              </p:cNvSpPr>
              <p:nvPr/>
            </p:nvSpPr>
            <p:spPr bwMode="auto">
              <a:xfrm>
                <a:off x="4418" y="1054"/>
                <a:ext cx="671" cy="32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83" name="Rectangle 547"/>
              <p:cNvSpPr>
                <a:spLocks noChangeArrowheads="1"/>
              </p:cNvSpPr>
              <p:nvPr/>
            </p:nvSpPr>
            <p:spPr bwMode="auto">
              <a:xfrm>
                <a:off x="4411" y="105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84" name="Rectangle 548"/>
              <p:cNvSpPr>
                <a:spLocks noChangeArrowheads="1"/>
              </p:cNvSpPr>
              <p:nvPr/>
            </p:nvSpPr>
            <p:spPr bwMode="auto">
              <a:xfrm>
                <a:off x="4411" y="1081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85" name="Rectangle 549"/>
              <p:cNvSpPr>
                <a:spLocks noChangeArrowheads="1"/>
              </p:cNvSpPr>
              <p:nvPr/>
            </p:nvSpPr>
            <p:spPr bwMode="auto">
              <a:xfrm>
                <a:off x="4411" y="110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86" name="Rectangle 550"/>
              <p:cNvSpPr>
                <a:spLocks noChangeArrowheads="1"/>
              </p:cNvSpPr>
              <p:nvPr/>
            </p:nvSpPr>
            <p:spPr bwMode="auto">
              <a:xfrm>
                <a:off x="4411" y="113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87" name="Rectangle 551"/>
              <p:cNvSpPr>
                <a:spLocks noChangeArrowheads="1"/>
              </p:cNvSpPr>
              <p:nvPr/>
            </p:nvSpPr>
            <p:spPr bwMode="auto">
              <a:xfrm>
                <a:off x="4411" y="1161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88" name="Rectangle 552"/>
              <p:cNvSpPr>
                <a:spLocks noChangeArrowheads="1"/>
              </p:cNvSpPr>
              <p:nvPr/>
            </p:nvSpPr>
            <p:spPr bwMode="auto">
              <a:xfrm>
                <a:off x="4411" y="1187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89" name="Rectangle 553"/>
              <p:cNvSpPr>
                <a:spLocks noChangeArrowheads="1"/>
              </p:cNvSpPr>
              <p:nvPr/>
            </p:nvSpPr>
            <p:spPr bwMode="auto">
              <a:xfrm>
                <a:off x="4411" y="121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90" name="Rectangle 554"/>
              <p:cNvSpPr>
                <a:spLocks noChangeArrowheads="1"/>
              </p:cNvSpPr>
              <p:nvPr/>
            </p:nvSpPr>
            <p:spPr bwMode="auto">
              <a:xfrm>
                <a:off x="4411" y="1240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91" name="Rectangle 555"/>
              <p:cNvSpPr>
                <a:spLocks noChangeArrowheads="1"/>
              </p:cNvSpPr>
              <p:nvPr/>
            </p:nvSpPr>
            <p:spPr bwMode="auto">
              <a:xfrm>
                <a:off x="4411" y="1267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92" name="Rectangle 556"/>
              <p:cNvSpPr>
                <a:spLocks noChangeArrowheads="1"/>
              </p:cNvSpPr>
              <p:nvPr/>
            </p:nvSpPr>
            <p:spPr bwMode="auto">
              <a:xfrm>
                <a:off x="4411" y="1294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93" name="Rectangle 557"/>
              <p:cNvSpPr>
                <a:spLocks noChangeArrowheads="1"/>
              </p:cNvSpPr>
              <p:nvPr/>
            </p:nvSpPr>
            <p:spPr bwMode="auto">
              <a:xfrm>
                <a:off x="4411" y="1320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94" name="Rectangle 558"/>
              <p:cNvSpPr>
                <a:spLocks noChangeArrowheads="1"/>
              </p:cNvSpPr>
              <p:nvPr/>
            </p:nvSpPr>
            <p:spPr bwMode="auto">
              <a:xfrm>
                <a:off x="4411" y="1347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95" name="Freeform 559"/>
              <p:cNvSpPr>
                <a:spLocks/>
              </p:cNvSpPr>
              <p:nvPr/>
            </p:nvSpPr>
            <p:spPr bwMode="auto">
              <a:xfrm>
                <a:off x="4411" y="1370"/>
                <a:ext cx="18" cy="13"/>
              </a:xfrm>
              <a:custGeom>
                <a:avLst/>
                <a:gdLst>
                  <a:gd name="T0" fmla="*/ 14 w 18"/>
                  <a:gd name="T1" fmla="*/ 4 h 13"/>
                  <a:gd name="T2" fmla="*/ 0 w 18"/>
                  <a:gd name="T3" fmla="*/ 4 h 13"/>
                  <a:gd name="T4" fmla="*/ 0 w 18"/>
                  <a:gd name="T5" fmla="*/ 6 h 13"/>
                  <a:gd name="T6" fmla="*/ 0 w 18"/>
                  <a:gd name="T7" fmla="*/ 13 h 13"/>
                  <a:gd name="T8" fmla="*/ 7 w 18"/>
                  <a:gd name="T9" fmla="*/ 13 h 13"/>
                  <a:gd name="T10" fmla="*/ 18 w 18"/>
                  <a:gd name="T11" fmla="*/ 13 h 13"/>
                  <a:gd name="T12" fmla="*/ 18 w 18"/>
                  <a:gd name="T13" fmla="*/ 0 h 13"/>
                  <a:gd name="T14" fmla="*/ 7 w 18"/>
                  <a:gd name="T15" fmla="*/ 0 h 13"/>
                  <a:gd name="T16" fmla="*/ 7 w 18"/>
                  <a:gd name="T17" fmla="*/ 6 h 13"/>
                  <a:gd name="T18" fmla="*/ 14 w 18"/>
                  <a:gd name="T19" fmla="*/ 6 h 13"/>
                  <a:gd name="T20" fmla="*/ 14 w 18"/>
                  <a:gd name="T21" fmla="*/ 4 h 1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3"/>
                  <a:gd name="T35" fmla="*/ 18 w 18"/>
                  <a:gd name="T36" fmla="*/ 13 h 1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3">
                    <a:moveTo>
                      <a:pt x="14" y="4"/>
                    </a:moveTo>
                    <a:lnTo>
                      <a:pt x="0" y="4"/>
                    </a:lnTo>
                    <a:lnTo>
                      <a:pt x="0" y="6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18" y="13"/>
                    </a:lnTo>
                    <a:lnTo>
                      <a:pt x="18" y="0"/>
                    </a:lnTo>
                    <a:lnTo>
                      <a:pt x="7" y="0"/>
                    </a:lnTo>
                    <a:lnTo>
                      <a:pt x="7" y="6"/>
                    </a:lnTo>
                    <a:lnTo>
                      <a:pt x="14" y="6"/>
                    </a:lnTo>
                    <a:lnTo>
                      <a:pt x="1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796" name="Rectangle 560"/>
              <p:cNvSpPr>
                <a:spLocks noChangeArrowheads="1"/>
              </p:cNvSpPr>
              <p:nvPr/>
            </p:nvSpPr>
            <p:spPr bwMode="auto">
              <a:xfrm>
                <a:off x="4442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97" name="Rectangle 561"/>
              <p:cNvSpPr>
                <a:spLocks noChangeArrowheads="1"/>
              </p:cNvSpPr>
              <p:nvPr/>
            </p:nvSpPr>
            <p:spPr bwMode="auto">
              <a:xfrm>
                <a:off x="4469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98" name="Rectangle 562"/>
              <p:cNvSpPr>
                <a:spLocks noChangeArrowheads="1"/>
              </p:cNvSpPr>
              <p:nvPr/>
            </p:nvSpPr>
            <p:spPr bwMode="auto">
              <a:xfrm>
                <a:off x="4495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99" name="Rectangle 563"/>
              <p:cNvSpPr>
                <a:spLocks noChangeArrowheads="1"/>
              </p:cNvSpPr>
              <p:nvPr/>
            </p:nvSpPr>
            <p:spPr bwMode="auto">
              <a:xfrm>
                <a:off x="4522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00" name="Rectangle 564"/>
              <p:cNvSpPr>
                <a:spLocks noChangeArrowheads="1"/>
              </p:cNvSpPr>
              <p:nvPr/>
            </p:nvSpPr>
            <p:spPr bwMode="auto">
              <a:xfrm>
                <a:off x="4548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01" name="Rectangle 565"/>
              <p:cNvSpPr>
                <a:spLocks noChangeArrowheads="1"/>
              </p:cNvSpPr>
              <p:nvPr/>
            </p:nvSpPr>
            <p:spPr bwMode="auto">
              <a:xfrm>
                <a:off x="4575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02" name="Rectangle 566"/>
              <p:cNvSpPr>
                <a:spLocks noChangeArrowheads="1"/>
              </p:cNvSpPr>
              <p:nvPr/>
            </p:nvSpPr>
            <p:spPr bwMode="auto">
              <a:xfrm>
                <a:off x="4602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03" name="Rectangle 567"/>
              <p:cNvSpPr>
                <a:spLocks noChangeArrowheads="1"/>
              </p:cNvSpPr>
              <p:nvPr/>
            </p:nvSpPr>
            <p:spPr bwMode="auto">
              <a:xfrm>
                <a:off x="4628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04" name="Rectangle 568"/>
              <p:cNvSpPr>
                <a:spLocks noChangeArrowheads="1"/>
              </p:cNvSpPr>
              <p:nvPr/>
            </p:nvSpPr>
            <p:spPr bwMode="auto">
              <a:xfrm>
                <a:off x="4655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05" name="Rectangle 569"/>
              <p:cNvSpPr>
                <a:spLocks noChangeArrowheads="1"/>
              </p:cNvSpPr>
              <p:nvPr/>
            </p:nvSpPr>
            <p:spPr bwMode="auto">
              <a:xfrm>
                <a:off x="4682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06" name="Rectangle 570"/>
              <p:cNvSpPr>
                <a:spLocks noChangeArrowheads="1"/>
              </p:cNvSpPr>
              <p:nvPr/>
            </p:nvSpPr>
            <p:spPr bwMode="auto">
              <a:xfrm>
                <a:off x="4708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07" name="Rectangle 571"/>
              <p:cNvSpPr>
                <a:spLocks noChangeArrowheads="1"/>
              </p:cNvSpPr>
              <p:nvPr/>
            </p:nvSpPr>
            <p:spPr bwMode="auto">
              <a:xfrm>
                <a:off x="4735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08" name="Rectangle 572"/>
              <p:cNvSpPr>
                <a:spLocks noChangeArrowheads="1"/>
              </p:cNvSpPr>
              <p:nvPr/>
            </p:nvSpPr>
            <p:spPr bwMode="auto">
              <a:xfrm>
                <a:off x="4761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09" name="Rectangle 573"/>
              <p:cNvSpPr>
                <a:spLocks noChangeArrowheads="1"/>
              </p:cNvSpPr>
              <p:nvPr/>
            </p:nvSpPr>
            <p:spPr bwMode="auto">
              <a:xfrm>
                <a:off x="4788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10" name="Rectangle 574"/>
              <p:cNvSpPr>
                <a:spLocks noChangeArrowheads="1"/>
              </p:cNvSpPr>
              <p:nvPr/>
            </p:nvSpPr>
            <p:spPr bwMode="auto">
              <a:xfrm>
                <a:off x="4815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11" name="Rectangle 575"/>
              <p:cNvSpPr>
                <a:spLocks noChangeArrowheads="1"/>
              </p:cNvSpPr>
              <p:nvPr/>
            </p:nvSpPr>
            <p:spPr bwMode="auto">
              <a:xfrm>
                <a:off x="4841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12" name="Rectangle 576"/>
              <p:cNvSpPr>
                <a:spLocks noChangeArrowheads="1"/>
              </p:cNvSpPr>
              <p:nvPr/>
            </p:nvSpPr>
            <p:spPr bwMode="auto">
              <a:xfrm>
                <a:off x="4868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13" name="Rectangle 577"/>
              <p:cNvSpPr>
                <a:spLocks noChangeArrowheads="1"/>
              </p:cNvSpPr>
              <p:nvPr/>
            </p:nvSpPr>
            <p:spPr bwMode="auto">
              <a:xfrm>
                <a:off x="4894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14" name="Rectangle 578"/>
              <p:cNvSpPr>
                <a:spLocks noChangeArrowheads="1"/>
              </p:cNvSpPr>
              <p:nvPr/>
            </p:nvSpPr>
            <p:spPr bwMode="auto">
              <a:xfrm>
                <a:off x="4921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15" name="Rectangle 579"/>
              <p:cNvSpPr>
                <a:spLocks noChangeArrowheads="1"/>
              </p:cNvSpPr>
              <p:nvPr/>
            </p:nvSpPr>
            <p:spPr bwMode="auto">
              <a:xfrm>
                <a:off x="4948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16" name="Rectangle 580"/>
              <p:cNvSpPr>
                <a:spLocks noChangeArrowheads="1"/>
              </p:cNvSpPr>
              <p:nvPr/>
            </p:nvSpPr>
            <p:spPr bwMode="auto">
              <a:xfrm>
                <a:off x="4974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17" name="Rectangle 581"/>
              <p:cNvSpPr>
                <a:spLocks noChangeArrowheads="1"/>
              </p:cNvSpPr>
              <p:nvPr/>
            </p:nvSpPr>
            <p:spPr bwMode="auto">
              <a:xfrm>
                <a:off x="5001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18" name="Rectangle 582"/>
              <p:cNvSpPr>
                <a:spLocks noChangeArrowheads="1"/>
              </p:cNvSpPr>
              <p:nvPr/>
            </p:nvSpPr>
            <p:spPr bwMode="auto">
              <a:xfrm>
                <a:off x="5028" y="137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19" name="Rectangle 583"/>
              <p:cNvSpPr>
                <a:spLocks noChangeArrowheads="1"/>
              </p:cNvSpPr>
              <p:nvPr/>
            </p:nvSpPr>
            <p:spPr bwMode="auto">
              <a:xfrm>
                <a:off x="5054" y="137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20" name="Freeform 584"/>
              <p:cNvSpPr>
                <a:spLocks/>
              </p:cNvSpPr>
              <p:nvPr/>
            </p:nvSpPr>
            <p:spPr bwMode="auto">
              <a:xfrm>
                <a:off x="5081" y="1370"/>
                <a:ext cx="14" cy="13"/>
              </a:xfrm>
              <a:custGeom>
                <a:avLst/>
                <a:gdLst>
                  <a:gd name="T0" fmla="*/ 0 w 14"/>
                  <a:gd name="T1" fmla="*/ 0 h 13"/>
                  <a:gd name="T2" fmla="*/ 0 w 14"/>
                  <a:gd name="T3" fmla="*/ 13 h 13"/>
                  <a:gd name="T4" fmla="*/ 8 w 14"/>
                  <a:gd name="T5" fmla="*/ 13 h 13"/>
                  <a:gd name="T6" fmla="*/ 14 w 14"/>
                  <a:gd name="T7" fmla="*/ 13 h 13"/>
                  <a:gd name="T8" fmla="*/ 14 w 14"/>
                  <a:gd name="T9" fmla="*/ 6 h 13"/>
                  <a:gd name="T10" fmla="*/ 14 w 14"/>
                  <a:gd name="T11" fmla="*/ 1 h 13"/>
                  <a:gd name="T12" fmla="*/ 1 w 14"/>
                  <a:gd name="T13" fmla="*/ 1 h 13"/>
                  <a:gd name="T14" fmla="*/ 1 w 14"/>
                  <a:gd name="T15" fmla="*/ 6 h 13"/>
                  <a:gd name="T16" fmla="*/ 8 w 14"/>
                  <a:gd name="T17" fmla="*/ 6 h 13"/>
                  <a:gd name="T18" fmla="*/ 8 w 14"/>
                  <a:gd name="T19" fmla="*/ 0 h 13"/>
                  <a:gd name="T20" fmla="*/ 0 w 14"/>
                  <a:gd name="T21" fmla="*/ 0 h 1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"/>
                  <a:gd name="T34" fmla="*/ 0 h 13"/>
                  <a:gd name="T35" fmla="*/ 14 w 14"/>
                  <a:gd name="T36" fmla="*/ 13 h 1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" h="13">
                    <a:moveTo>
                      <a:pt x="0" y="0"/>
                    </a:moveTo>
                    <a:lnTo>
                      <a:pt x="0" y="13"/>
                    </a:lnTo>
                    <a:lnTo>
                      <a:pt x="8" y="13"/>
                    </a:lnTo>
                    <a:lnTo>
                      <a:pt x="14" y="13"/>
                    </a:lnTo>
                    <a:lnTo>
                      <a:pt x="14" y="6"/>
                    </a:lnTo>
                    <a:lnTo>
                      <a:pt x="14" y="1"/>
                    </a:lnTo>
                    <a:lnTo>
                      <a:pt x="1" y="1"/>
                    </a:lnTo>
                    <a:lnTo>
                      <a:pt x="1" y="6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821" name="Rectangle 585"/>
              <p:cNvSpPr>
                <a:spLocks noChangeArrowheads="1"/>
              </p:cNvSpPr>
              <p:nvPr/>
            </p:nvSpPr>
            <p:spPr bwMode="auto">
              <a:xfrm>
                <a:off x="5082" y="134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22" name="Rectangle 586"/>
              <p:cNvSpPr>
                <a:spLocks noChangeArrowheads="1"/>
              </p:cNvSpPr>
              <p:nvPr/>
            </p:nvSpPr>
            <p:spPr bwMode="auto">
              <a:xfrm>
                <a:off x="5082" y="1318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23" name="Rectangle 587"/>
              <p:cNvSpPr>
                <a:spLocks noChangeArrowheads="1"/>
              </p:cNvSpPr>
              <p:nvPr/>
            </p:nvSpPr>
            <p:spPr bwMode="auto">
              <a:xfrm>
                <a:off x="5082" y="1291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24" name="Rectangle 588"/>
              <p:cNvSpPr>
                <a:spLocks noChangeArrowheads="1"/>
              </p:cNvSpPr>
              <p:nvPr/>
            </p:nvSpPr>
            <p:spPr bwMode="auto">
              <a:xfrm>
                <a:off x="5082" y="126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25" name="Rectangle 589"/>
              <p:cNvSpPr>
                <a:spLocks noChangeArrowheads="1"/>
              </p:cNvSpPr>
              <p:nvPr/>
            </p:nvSpPr>
            <p:spPr bwMode="auto">
              <a:xfrm>
                <a:off x="5082" y="1238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26" name="Rectangle 590"/>
              <p:cNvSpPr>
                <a:spLocks noChangeArrowheads="1"/>
              </p:cNvSpPr>
              <p:nvPr/>
            </p:nvSpPr>
            <p:spPr bwMode="auto">
              <a:xfrm>
                <a:off x="5082" y="1211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27" name="Rectangle 591"/>
              <p:cNvSpPr>
                <a:spLocks noChangeArrowheads="1"/>
              </p:cNvSpPr>
              <p:nvPr/>
            </p:nvSpPr>
            <p:spPr bwMode="auto">
              <a:xfrm>
                <a:off x="5082" y="1185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28" name="Rectangle 592"/>
              <p:cNvSpPr>
                <a:spLocks noChangeArrowheads="1"/>
              </p:cNvSpPr>
              <p:nvPr/>
            </p:nvSpPr>
            <p:spPr bwMode="auto">
              <a:xfrm>
                <a:off x="5082" y="1158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29" name="Rectangle 593"/>
              <p:cNvSpPr>
                <a:spLocks noChangeArrowheads="1"/>
              </p:cNvSpPr>
              <p:nvPr/>
            </p:nvSpPr>
            <p:spPr bwMode="auto">
              <a:xfrm>
                <a:off x="5082" y="1131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30" name="Rectangle 594"/>
              <p:cNvSpPr>
                <a:spLocks noChangeArrowheads="1"/>
              </p:cNvSpPr>
              <p:nvPr/>
            </p:nvSpPr>
            <p:spPr bwMode="auto">
              <a:xfrm>
                <a:off x="5082" y="1105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31" name="Rectangle 595"/>
              <p:cNvSpPr>
                <a:spLocks noChangeArrowheads="1"/>
              </p:cNvSpPr>
              <p:nvPr/>
            </p:nvSpPr>
            <p:spPr bwMode="auto">
              <a:xfrm>
                <a:off x="5082" y="1078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32" name="Freeform 596"/>
              <p:cNvSpPr>
                <a:spLocks/>
              </p:cNvSpPr>
              <p:nvPr/>
            </p:nvSpPr>
            <p:spPr bwMode="auto">
              <a:xfrm>
                <a:off x="5082" y="1047"/>
                <a:ext cx="13" cy="18"/>
              </a:xfrm>
              <a:custGeom>
                <a:avLst/>
                <a:gdLst>
                  <a:gd name="T0" fmla="*/ 0 w 13"/>
                  <a:gd name="T1" fmla="*/ 18 h 18"/>
                  <a:gd name="T2" fmla="*/ 13 w 13"/>
                  <a:gd name="T3" fmla="*/ 18 h 18"/>
                  <a:gd name="T4" fmla="*/ 13 w 13"/>
                  <a:gd name="T5" fmla="*/ 7 h 18"/>
                  <a:gd name="T6" fmla="*/ 13 w 13"/>
                  <a:gd name="T7" fmla="*/ 0 h 18"/>
                  <a:gd name="T8" fmla="*/ 7 w 13"/>
                  <a:gd name="T9" fmla="*/ 0 h 18"/>
                  <a:gd name="T10" fmla="*/ 4 w 13"/>
                  <a:gd name="T11" fmla="*/ 0 h 18"/>
                  <a:gd name="T12" fmla="*/ 4 w 13"/>
                  <a:gd name="T13" fmla="*/ 14 h 18"/>
                  <a:gd name="T14" fmla="*/ 7 w 13"/>
                  <a:gd name="T15" fmla="*/ 14 h 18"/>
                  <a:gd name="T16" fmla="*/ 7 w 13"/>
                  <a:gd name="T17" fmla="*/ 7 h 18"/>
                  <a:gd name="T18" fmla="*/ 0 w 13"/>
                  <a:gd name="T19" fmla="*/ 7 h 18"/>
                  <a:gd name="T20" fmla="*/ 0 w 13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"/>
                  <a:gd name="T34" fmla="*/ 0 h 18"/>
                  <a:gd name="T35" fmla="*/ 13 w 13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" h="18">
                    <a:moveTo>
                      <a:pt x="0" y="18"/>
                    </a:moveTo>
                    <a:lnTo>
                      <a:pt x="13" y="18"/>
                    </a:lnTo>
                    <a:lnTo>
                      <a:pt x="13" y="7"/>
                    </a:lnTo>
                    <a:lnTo>
                      <a:pt x="13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7" y="7"/>
                    </a:lnTo>
                    <a:lnTo>
                      <a:pt x="0" y="7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833" name="Rectangle 597"/>
              <p:cNvSpPr>
                <a:spLocks noChangeArrowheads="1"/>
              </p:cNvSpPr>
              <p:nvPr/>
            </p:nvSpPr>
            <p:spPr bwMode="auto">
              <a:xfrm>
                <a:off x="5060" y="104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34" name="Rectangle 598"/>
              <p:cNvSpPr>
                <a:spLocks noChangeArrowheads="1"/>
              </p:cNvSpPr>
              <p:nvPr/>
            </p:nvSpPr>
            <p:spPr bwMode="auto">
              <a:xfrm>
                <a:off x="5033" y="104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35" name="Rectangle 599"/>
              <p:cNvSpPr>
                <a:spLocks noChangeArrowheads="1"/>
              </p:cNvSpPr>
              <p:nvPr/>
            </p:nvSpPr>
            <p:spPr bwMode="auto">
              <a:xfrm>
                <a:off x="5006" y="104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36" name="Rectangle 600"/>
              <p:cNvSpPr>
                <a:spLocks noChangeArrowheads="1"/>
              </p:cNvSpPr>
              <p:nvPr/>
            </p:nvSpPr>
            <p:spPr bwMode="auto">
              <a:xfrm>
                <a:off x="4980" y="104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37" name="Rectangle 601"/>
              <p:cNvSpPr>
                <a:spLocks noChangeArrowheads="1"/>
              </p:cNvSpPr>
              <p:nvPr/>
            </p:nvSpPr>
            <p:spPr bwMode="auto">
              <a:xfrm>
                <a:off x="4953" y="104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38" name="Rectangle 602"/>
              <p:cNvSpPr>
                <a:spLocks noChangeArrowheads="1"/>
              </p:cNvSpPr>
              <p:nvPr/>
            </p:nvSpPr>
            <p:spPr bwMode="auto">
              <a:xfrm>
                <a:off x="4926" y="104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39" name="Rectangle 603"/>
              <p:cNvSpPr>
                <a:spLocks noChangeArrowheads="1"/>
              </p:cNvSpPr>
              <p:nvPr/>
            </p:nvSpPr>
            <p:spPr bwMode="auto">
              <a:xfrm>
                <a:off x="4900" y="104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40" name="Rectangle 604"/>
              <p:cNvSpPr>
                <a:spLocks noChangeArrowheads="1"/>
              </p:cNvSpPr>
              <p:nvPr/>
            </p:nvSpPr>
            <p:spPr bwMode="auto">
              <a:xfrm>
                <a:off x="4873" y="104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41" name="Rectangle 605"/>
              <p:cNvSpPr>
                <a:spLocks noChangeArrowheads="1"/>
              </p:cNvSpPr>
              <p:nvPr/>
            </p:nvSpPr>
            <p:spPr bwMode="auto">
              <a:xfrm>
                <a:off x="4847" y="104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42" name="Rectangle 606"/>
              <p:cNvSpPr>
                <a:spLocks noChangeArrowheads="1"/>
              </p:cNvSpPr>
              <p:nvPr/>
            </p:nvSpPr>
            <p:spPr bwMode="auto">
              <a:xfrm>
                <a:off x="4820" y="104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43" name="Rectangle 607"/>
              <p:cNvSpPr>
                <a:spLocks noChangeArrowheads="1"/>
              </p:cNvSpPr>
              <p:nvPr/>
            </p:nvSpPr>
            <p:spPr bwMode="auto">
              <a:xfrm>
                <a:off x="4793" y="104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44" name="Rectangle 608"/>
              <p:cNvSpPr>
                <a:spLocks noChangeArrowheads="1"/>
              </p:cNvSpPr>
              <p:nvPr/>
            </p:nvSpPr>
            <p:spPr bwMode="auto">
              <a:xfrm>
                <a:off x="4767" y="104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45" name="Rectangle 609"/>
              <p:cNvSpPr>
                <a:spLocks noChangeArrowheads="1"/>
              </p:cNvSpPr>
              <p:nvPr/>
            </p:nvSpPr>
            <p:spPr bwMode="auto">
              <a:xfrm>
                <a:off x="4740" y="104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46" name="Rectangle 610"/>
              <p:cNvSpPr>
                <a:spLocks noChangeArrowheads="1"/>
              </p:cNvSpPr>
              <p:nvPr/>
            </p:nvSpPr>
            <p:spPr bwMode="auto">
              <a:xfrm>
                <a:off x="4713" y="104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47" name="Rectangle 611"/>
              <p:cNvSpPr>
                <a:spLocks noChangeArrowheads="1"/>
              </p:cNvSpPr>
              <p:nvPr/>
            </p:nvSpPr>
            <p:spPr bwMode="auto">
              <a:xfrm>
                <a:off x="4687" y="104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48" name="Rectangle 612"/>
              <p:cNvSpPr>
                <a:spLocks noChangeArrowheads="1"/>
              </p:cNvSpPr>
              <p:nvPr/>
            </p:nvSpPr>
            <p:spPr bwMode="auto">
              <a:xfrm>
                <a:off x="4660" y="104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49" name="Rectangle 613"/>
              <p:cNvSpPr>
                <a:spLocks noChangeArrowheads="1"/>
              </p:cNvSpPr>
              <p:nvPr/>
            </p:nvSpPr>
            <p:spPr bwMode="auto">
              <a:xfrm>
                <a:off x="4634" y="104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50" name="Rectangle 614"/>
              <p:cNvSpPr>
                <a:spLocks noChangeArrowheads="1"/>
              </p:cNvSpPr>
              <p:nvPr/>
            </p:nvSpPr>
            <p:spPr bwMode="auto">
              <a:xfrm>
                <a:off x="4607" y="104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51" name="Rectangle 615"/>
              <p:cNvSpPr>
                <a:spLocks noChangeArrowheads="1"/>
              </p:cNvSpPr>
              <p:nvPr/>
            </p:nvSpPr>
            <p:spPr bwMode="auto">
              <a:xfrm>
                <a:off x="4580" y="104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52" name="Rectangle 616"/>
              <p:cNvSpPr>
                <a:spLocks noChangeArrowheads="1"/>
              </p:cNvSpPr>
              <p:nvPr/>
            </p:nvSpPr>
            <p:spPr bwMode="auto">
              <a:xfrm>
                <a:off x="4554" y="104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53" name="Rectangle 617"/>
              <p:cNvSpPr>
                <a:spLocks noChangeArrowheads="1"/>
              </p:cNvSpPr>
              <p:nvPr/>
            </p:nvSpPr>
            <p:spPr bwMode="auto">
              <a:xfrm>
                <a:off x="4527" y="104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54" name="Rectangle 618"/>
              <p:cNvSpPr>
                <a:spLocks noChangeArrowheads="1"/>
              </p:cNvSpPr>
              <p:nvPr/>
            </p:nvSpPr>
            <p:spPr bwMode="auto">
              <a:xfrm>
                <a:off x="4500" y="104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55" name="Rectangle 619"/>
              <p:cNvSpPr>
                <a:spLocks noChangeArrowheads="1"/>
              </p:cNvSpPr>
              <p:nvPr/>
            </p:nvSpPr>
            <p:spPr bwMode="auto">
              <a:xfrm>
                <a:off x="4474" y="104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56" name="Rectangle 620"/>
              <p:cNvSpPr>
                <a:spLocks noChangeArrowheads="1"/>
              </p:cNvSpPr>
              <p:nvPr/>
            </p:nvSpPr>
            <p:spPr bwMode="auto">
              <a:xfrm>
                <a:off x="4447" y="104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857" name="Rectangle 621"/>
              <p:cNvSpPr>
                <a:spLocks noChangeArrowheads="1"/>
              </p:cNvSpPr>
              <p:nvPr/>
            </p:nvSpPr>
            <p:spPr bwMode="auto">
              <a:xfrm>
                <a:off x="4421" y="104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</p:grpSp>
        <p:sp>
          <p:nvSpPr>
            <p:cNvPr id="7252" name="Rectangle 623"/>
            <p:cNvSpPr>
              <a:spLocks noChangeArrowheads="1"/>
            </p:cNvSpPr>
            <p:nvPr/>
          </p:nvSpPr>
          <p:spPr bwMode="auto">
            <a:xfrm>
              <a:off x="4586" y="1086"/>
              <a:ext cx="4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900" b="1" i="1">
                  <a:solidFill>
                    <a:srgbClr val="000000"/>
                  </a:solidFill>
                </a:rPr>
                <a:t>Q</a:t>
              </a:r>
              <a:endParaRPr lang="fr-FR" altLang="pt-PT"/>
            </a:p>
          </p:txBody>
        </p:sp>
        <p:sp>
          <p:nvSpPr>
            <p:cNvPr id="7253" name="Rectangle 624"/>
            <p:cNvSpPr>
              <a:spLocks noChangeArrowheads="1"/>
            </p:cNvSpPr>
            <p:nvPr/>
          </p:nvSpPr>
          <p:spPr bwMode="auto">
            <a:xfrm>
              <a:off x="4639" y="1097"/>
              <a:ext cx="17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800" b="1" i="1">
                  <a:solidFill>
                    <a:srgbClr val="000000"/>
                  </a:solidFill>
                </a:rPr>
                <a:t>UINTA</a:t>
              </a:r>
              <a:endParaRPr lang="fr-FR" altLang="pt-PT"/>
            </a:p>
          </p:txBody>
        </p:sp>
        <p:sp>
          <p:nvSpPr>
            <p:cNvPr id="7254" name="Rectangle 625"/>
            <p:cNvSpPr>
              <a:spLocks noChangeArrowheads="1"/>
            </p:cNvSpPr>
            <p:nvPr/>
          </p:nvSpPr>
          <p:spPr bwMode="auto">
            <a:xfrm>
              <a:off x="4824" y="1097"/>
              <a:ext cx="8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800" b="1">
                  <a:solidFill>
                    <a:srgbClr val="000000"/>
                  </a:solidFill>
                </a:rPr>
                <a:t> OF</a:t>
              </a:r>
              <a:endParaRPr lang="fr-FR" altLang="pt-PT"/>
            </a:p>
          </p:txBody>
        </p:sp>
        <p:sp>
          <p:nvSpPr>
            <p:cNvPr id="7255" name="Rectangle 626"/>
            <p:cNvSpPr>
              <a:spLocks noChangeArrowheads="1"/>
            </p:cNvSpPr>
            <p:nvPr/>
          </p:nvSpPr>
          <p:spPr bwMode="auto">
            <a:xfrm>
              <a:off x="4532" y="1170"/>
              <a:ext cx="6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900" b="1">
                  <a:solidFill>
                    <a:srgbClr val="000000"/>
                  </a:solidFill>
                </a:rPr>
                <a:t>W</a:t>
              </a:r>
              <a:endParaRPr lang="fr-FR" altLang="pt-PT"/>
            </a:p>
          </p:txBody>
        </p:sp>
        <p:sp>
          <p:nvSpPr>
            <p:cNvPr id="7256" name="Rectangle 627"/>
            <p:cNvSpPr>
              <a:spLocks noChangeArrowheads="1"/>
            </p:cNvSpPr>
            <p:nvPr/>
          </p:nvSpPr>
          <p:spPr bwMode="auto">
            <a:xfrm>
              <a:off x="4606" y="1181"/>
              <a:ext cx="3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800" b="1">
                  <a:solidFill>
                    <a:srgbClr val="000000"/>
                  </a:solidFill>
                </a:rPr>
                <a:t>INEMAKERS</a:t>
              </a:r>
              <a:endParaRPr lang="fr-FR" altLang="pt-PT"/>
            </a:p>
          </p:txBody>
        </p:sp>
        <p:grpSp>
          <p:nvGrpSpPr>
            <p:cNvPr id="7257" name="Group 634"/>
            <p:cNvGrpSpPr>
              <a:grpSpLocks/>
            </p:cNvGrpSpPr>
            <p:nvPr/>
          </p:nvGrpSpPr>
          <p:grpSpPr bwMode="auto">
            <a:xfrm>
              <a:off x="824" y="1773"/>
              <a:ext cx="817" cy="482"/>
              <a:chOff x="824" y="1773"/>
              <a:chExt cx="817" cy="482"/>
            </a:xfrm>
          </p:grpSpPr>
          <p:grpSp>
            <p:nvGrpSpPr>
              <p:cNvPr id="7776" name="Group 632"/>
              <p:cNvGrpSpPr>
                <a:grpSpLocks/>
              </p:cNvGrpSpPr>
              <p:nvPr/>
            </p:nvGrpSpPr>
            <p:grpSpPr bwMode="auto">
              <a:xfrm>
                <a:off x="824" y="1773"/>
                <a:ext cx="817" cy="482"/>
                <a:chOff x="824" y="1773"/>
                <a:chExt cx="817" cy="482"/>
              </a:xfrm>
            </p:grpSpPr>
            <p:sp>
              <p:nvSpPr>
                <p:cNvPr id="7778" name="Rectangle 628"/>
                <p:cNvSpPr>
                  <a:spLocks noChangeArrowheads="1"/>
                </p:cNvSpPr>
                <p:nvPr/>
              </p:nvSpPr>
              <p:spPr bwMode="auto">
                <a:xfrm>
                  <a:off x="824" y="1773"/>
                  <a:ext cx="817" cy="482"/>
                </a:xfrm>
                <a:prstGeom prst="rect">
                  <a:avLst/>
                </a:prstGeom>
                <a:solidFill>
                  <a:srgbClr val="FF99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PT" altLang="pt-PT"/>
                </a:p>
              </p:txBody>
            </p:sp>
            <p:sp>
              <p:nvSpPr>
                <p:cNvPr id="7779" name="Freeform 629"/>
                <p:cNvSpPr>
                  <a:spLocks/>
                </p:cNvSpPr>
                <p:nvPr/>
              </p:nvSpPr>
              <p:spPr bwMode="auto">
                <a:xfrm>
                  <a:off x="824" y="1773"/>
                  <a:ext cx="815" cy="479"/>
                </a:xfrm>
                <a:custGeom>
                  <a:avLst/>
                  <a:gdLst>
                    <a:gd name="T0" fmla="*/ 366 w 815"/>
                    <a:gd name="T1" fmla="*/ 1 h 479"/>
                    <a:gd name="T2" fmla="*/ 286 w 815"/>
                    <a:gd name="T3" fmla="*/ 11 h 479"/>
                    <a:gd name="T4" fmla="*/ 213 w 815"/>
                    <a:gd name="T5" fmla="*/ 29 h 479"/>
                    <a:gd name="T6" fmla="*/ 148 w 815"/>
                    <a:gd name="T7" fmla="*/ 55 h 479"/>
                    <a:gd name="T8" fmla="*/ 93 w 815"/>
                    <a:gd name="T9" fmla="*/ 88 h 479"/>
                    <a:gd name="T10" fmla="*/ 49 w 815"/>
                    <a:gd name="T11" fmla="*/ 125 h 479"/>
                    <a:gd name="T12" fmla="*/ 19 w 815"/>
                    <a:gd name="T13" fmla="*/ 169 h 479"/>
                    <a:gd name="T14" fmla="*/ 3 w 815"/>
                    <a:gd name="T15" fmla="*/ 216 h 479"/>
                    <a:gd name="T16" fmla="*/ 3 w 815"/>
                    <a:gd name="T17" fmla="*/ 264 h 479"/>
                    <a:gd name="T18" fmla="*/ 19 w 815"/>
                    <a:gd name="T19" fmla="*/ 310 h 479"/>
                    <a:gd name="T20" fmla="*/ 49 w 815"/>
                    <a:gd name="T21" fmla="*/ 354 h 479"/>
                    <a:gd name="T22" fmla="*/ 93 w 815"/>
                    <a:gd name="T23" fmla="*/ 391 h 479"/>
                    <a:gd name="T24" fmla="*/ 148 w 815"/>
                    <a:gd name="T25" fmla="*/ 425 h 479"/>
                    <a:gd name="T26" fmla="*/ 213 w 815"/>
                    <a:gd name="T27" fmla="*/ 450 h 479"/>
                    <a:gd name="T28" fmla="*/ 286 w 815"/>
                    <a:gd name="T29" fmla="*/ 469 h 479"/>
                    <a:gd name="T30" fmla="*/ 366 w 815"/>
                    <a:gd name="T31" fmla="*/ 478 h 479"/>
                    <a:gd name="T32" fmla="*/ 449 w 815"/>
                    <a:gd name="T33" fmla="*/ 478 h 479"/>
                    <a:gd name="T34" fmla="*/ 529 w 815"/>
                    <a:gd name="T35" fmla="*/ 469 h 479"/>
                    <a:gd name="T36" fmla="*/ 602 w 815"/>
                    <a:gd name="T37" fmla="*/ 450 h 479"/>
                    <a:gd name="T38" fmla="*/ 667 w 815"/>
                    <a:gd name="T39" fmla="*/ 425 h 479"/>
                    <a:gd name="T40" fmla="*/ 722 w 815"/>
                    <a:gd name="T41" fmla="*/ 391 h 479"/>
                    <a:gd name="T42" fmla="*/ 765 w 815"/>
                    <a:gd name="T43" fmla="*/ 354 h 479"/>
                    <a:gd name="T44" fmla="*/ 796 w 815"/>
                    <a:gd name="T45" fmla="*/ 310 h 479"/>
                    <a:gd name="T46" fmla="*/ 812 w 815"/>
                    <a:gd name="T47" fmla="*/ 264 h 479"/>
                    <a:gd name="T48" fmla="*/ 812 w 815"/>
                    <a:gd name="T49" fmla="*/ 216 h 479"/>
                    <a:gd name="T50" fmla="*/ 796 w 815"/>
                    <a:gd name="T51" fmla="*/ 169 h 479"/>
                    <a:gd name="T52" fmla="*/ 765 w 815"/>
                    <a:gd name="T53" fmla="*/ 125 h 479"/>
                    <a:gd name="T54" fmla="*/ 722 w 815"/>
                    <a:gd name="T55" fmla="*/ 88 h 479"/>
                    <a:gd name="T56" fmla="*/ 667 w 815"/>
                    <a:gd name="T57" fmla="*/ 55 h 479"/>
                    <a:gd name="T58" fmla="*/ 602 w 815"/>
                    <a:gd name="T59" fmla="*/ 29 h 479"/>
                    <a:gd name="T60" fmla="*/ 529 w 815"/>
                    <a:gd name="T61" fmla="*/ 11 h 479"/>
                    <a:gd name="T62" fmla="*/ 449 w 815"/>
                    <a:gd name="T63" fmla="*/ 1 h 479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815"/>
                    <a:gd name="T97" fmla="*/ 0 h 479"/>
                    <a:gd name="T98" fmla="*/ 815 w 815"/>
                    <a:gd name="T99" fmla="*/ 479 h 479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815" h="479">
                      <a:moveTo>
                        <a:pt x="407" y="0"/>
                      </a:moveTo>
                      <a:lnTo>
                        <a:pt x="366" y="1"/>
                      </a:lnTo>
                      <a:lnTo>
                        <a:pt x="325" y="5"/>
                      </a:lnTo>
                      <a:lnTo>
                        <a:pt x="286" y="11"/>
                      </a:lnTo>
                      <a:lnTo>
                        <a:pt x="249" y="19"/>
                      </a:lnTo>
                      <a:lnTo>
                        <a:pt x="213" y="29"/>
                      </a:lnTo>
                      <a:lnTo>
                        <a:pt x="180" y="41"/>
                      </a:lnTo>
                      <a:lnTo>
                        <a:pt x="148" y="55"/>
                      </a:lnTo>
                      <a:lnTo>
                        <a:pt x="120" y="70"/>
                      </a:lnTo>
                      <a:lnTo>
                        <a:pt x="93" y="88"/>
                      </a:lnTo>
                      <a:lnTo>
                        <a:pt x="69" y="106"/>
                      </a:lnTo>
                      <a:lnTo>
                        <a:pt x="49" y="125"/>
                      </a:lnTo>
                      <a:lnTo>
                        <a:pt x="32" y="146"/>
                      </a:lnTo>
                      <a:lnTo>
                        <a:pt x="19" y="169"/>
                      </a:lnTo>
                      <a:lnTo>
                        <a:pt x="8" y="192"/>
                      </a:lnTo>
                      <a:lnTo>
                        <a:pt x="3" y="216"/>
                      </a:lnTo>
                      <a:lnTo>
                        <a:pt x="0" y="240"/>
                      </a:lnTo>
                      <a:lnTo>
                        <a:pt x="3" y="264"/>
                      </a:lnTo>
                      <a:lnTo>
                        <a:pt x="8" y="287"/>
                      </a:lnTo>
                      <a:lnTo>
                        <a:pt x="19" y="310"/>
                      </a:lnTo>
                      <a:lnTo>
                        <a:pt x="32" y="333"/>
                      </a:lnTo>
                      <a:lnTo>
                        <a:pt x="49" y="354"/>
                      </a:lnTo>
                      <a:lnTo>
                        <a:pt x="69" y="373"/>
                      </a:lnTo>
                      <a:lnTo>
                        <a:pt x="93" y="391"/>
                      </a:lnTo>
                      <a:lnTo>
                        <a:pt x="120" y="409"/>
                      </a:lnTo>
                      <a:lnTo>
                        <a:pt x="148" y="425"/>
                      </a:lnTo>
                      <a:lnTo>
                        <a:pt x="180" y="438"/>
                      </a:lnTo>
                      <a:lnTo>
                        <a:pt x="213" y="450"/>
                      </a:lnTo>
                      <a:lnTo>
                        <a:pt x="249" y="461"/>
                      </a:lnTo>
                      <a:lnTo>
                        <a:pt x="286" y="469"/>
                      </a:lnTo>
                      <a:lnTo>
                        <a:pt x="325" y="474"/>
                      </a:lnTo>
                      <a:lnTo>
                        <a:pt x="366" y="478"/>
                      </a:lnTo>
                      <a:lnTo>
                        <a:pt x="407" y="479"/>
                      </a:lnTo>
                      <a:lnTo>
                        <a:pt x="449" y="478"/>
                      </a:lnTo>
                      <a:lnTo>
                        <a:pt x="490" y="474"/>
                      </a:lnTo>
                      <a:lnTo>
                        <a:pt x="529" y="469"/>
                      </a:lnTo>
                      <a:lnTo>
                        <a:pt x="566" y="461"/>
                      </a:lnTo>
                      <a:lnTo>
                        <a:pt x="602" y="450"/>
                      </a:lnTo>
                      <a:lnTo>
                        <a:pt x="635" y="438"/>
                      </a:lnTo>
                      <a:lnTo>
                        <a:pt x="667" y="425"/>
                      </a:lnTo>
                      <a:lnTo>
                        <a:pt x="695" y="409"/>
                      </a:lnTo>
                      <a:lnTo>
                        <a:pt x="722" y="391"/>
                      </a:lnTo>
                      <a:lnTo>
                        <a:pt x="745" y="373"/>
                      </a:lnTo>
                      <a:lnTo>
                        <a:pt x="765" y="354"/>
                      </a:lnTo>
                      <a:lnTo>
                        <a:pt x="783" y="333"/>
                      </a:lnTo>
                      <a:lnTo>
                        <a:pt x="796" y="310"/>
                      </a:lnTo>
                      <a:lnTo>
                        <a:pt x="807" y="287"/>
                      </a:lnTo>
                      <a:lnTo>
                        <a:pt x="812" y="264"/>
                      </a:lnTo>
                      <a:lnTo>
                        <a:pt x="815" y="240"/>
                      </a:lnTo>
                      <a:lnTo>
                        <a:pt x="812" y="216"/>
                      </a:lnTo>
                      <a:lnTo>
                        <a:pt x="807" y="192"/>
                      </a:lnTo>
                      <a:lnTo>
                        <a:pt x="796" y="169"/>
                      </a:lnTo>
                      <a:lnTo>
                        <a:pt x="783" y="146"/>
                      </a:lnTo>
                      <a:lnTo>
                        <a:pt x="765" y="125"/>
                      </a:lnTo>
                      <a:lnTo>
                        <a:pt x="745" y="106"/>
                      </a:lnTo>
                      <a:lnTo>
                        <a:pt x="722" y="88"/>
                      </a:lnTo>
                      <a:lnTo>
                        <a:pt x="695" y="70"/>
                      </a:lnTo>
                      <a:lnTo>
                        <a:pt x="667" y="55"/>
                      </a:lnTo>
                      <a:lnTo>
                        <a:pt x="635" y="41"/>
                      </a:lnTo>
                      <a:lnTo>
                        <a:pt x="602" y="29"/>
                      </a:lnTo>
                      <a:lnTo>
                        <a:pt x="566" y="19"/>
                      </a:lnTo>
                      <a:lnTo>
                        <a:pt x="529" y="11"/>
                      </a:lnTo>
                      <a:lnTo>
                        <a:pt x="490" y="5"/>
                      </a:lnTo>
                      <a:lnTo>
                        <a:pt x="449" y="1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99CC"/>
                </a:solidFill>
                <a:ln w="0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7780" name="Oval 630"/>
                <p:cNvSpPr>
                  <a:spLocks noChangeArrowheads="1"/>
                </p:cNvSpPr>
                <p:nvPr/>
              </p:nvSpPr>
              <p:spPr bwMode="auto">
                <a:xfrm>
                  <a:off x="824" y="1773"/>
                  <a:ext cx="816" cy="481"/>
                </a:xfrm>
                <a:prstGeom prst="ellipse">
                  <a:avLst/>
                </a:pr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PT" altLang="pt-PT"/>
                </a:p>
              </p:txBody>
            </p:sp>
            <p:sp>
              <p:nvSpPr>
                <p:cNvPr id="7781" name="Rectangle 631"/>
                <p:cNvSpPr>
                  <a:spLocks noChangeArrowheads="1"/>
                </p:cNvSpPr>
                <p:nvPr/>
              </p:nvSpPr>
              <p:spPr bwMode="auto">
                <a:xfrm>
                  <a:off x="824" y="1773"/>
                  <a:ext cx="817" cy="482"/>
                </a:xfrm>
                <a:prstGeom prst="rect">
                  <a:avLst/>
                </a:prstGeom>
                <a:solidFill>
                  <a:srgbClr val="FF99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PT" altLang="pt-PT"/>
                </a:p>
              </p:txBody>
            </p:sp>
          </p:grpSp>
          <p:sp>
            <p:nvSpPr>
              <p:cNvPr id="7777" name="Oval 633"/>
              <p:cNvSpPr>
                <a:spLocks noChangeArrowheads="1"/>
              </p:cNvSpPr>
              <p:nvPr/>
            </p:nvSpPr>
            <p:spPr bwMode="auto">
              <a:xfrm>
                <a:off x="824" y="1773"/>
                <a:ext cx="816" cy="481"/>
              </a:xfrm>
              <a:prstGeom prst="ellips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</p:grpSp>
        <p:sp>
          <p:nvSpPr>
            <p:cNvPr id="7258" name="Rectangle 635"/>
            <p:cNvSpPr>
              <a:spLocks noChangeArrowheads="1"/>
            </p:cNvSpPr>
            <p:nvPr/>
          </p:nvSpPr>
          <p:spPr bwMode="auto">
            <a:xfrm>
              <a:off x="949" y="1958"/>
              <a:ext cx="54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dirty="0">
                  <a:solidFill>
                    <a:srgbClr val="000000"/>
                  </a:solidFill>
                </a:rPr>
                <a:t>« </a:t>
              </a:r>
              <a:r>
                <a:rPr lang="fr-FR" altLang="pt-PT" sz="1000" dirty="0" err="1">
                  <a:solidFill>
                    <a:srgbClr val="000000"/>
                  </a:solidFill>
                </a:rPr>
                <a:t>Cooperativas</a:t>
              </a:r>
              <a:r>
                <a:rPr lang="fr-FR" altLang="pt-PT" sz="1000" dirty="0">
                  <a:solidFill>
                    <a:srgbClr val="000000"/>
                  </a:solidFill>
                </a:rPr>
                <a:t> »</a:t>
              </a:r>
              <a:endParaRPr lang="fr-FR" altLang="pt-PT" dirty="0"/>
            </a:p>
          </p:txBody>
        </p:sp>
        <p:grpSp>
          <p:nvGrpSpPr>
            <p:cNvPr id="7259" name="Group 638"/>
            <p:cNvGrpSpPr>
              <a:grpSpLocks/>
            </p:cNvGrpSpPr>
            <p:nvPr/>
          </p:nvGrpSpPr>
          <p:grpSpPr bwMode="auto">
            <a:xfrm>
              <a:off x="2771" y="2532"/>
              <a:ext cx="353" cy="247"/>
              <a:chOff x="2771" y="2532"/>
              <a:chExt cx="353" cy="247"/>
            </a:xfrm>
          </p:grpSpPr>
          <p:sp>
            <p:nvSpPr>
              <p:cNvPr id="7774" name="Freeform 636"/>
              <p:cNvSpPr>
                <a:spLocks/>
              </p:cNvSpPr>
              <p:nvPr/>
            </p:nvSpPr>
            <p:spPr bwMode="auto">
              <a:xfrm>
                <a:off x="2771" y="2532"/>
                <a:ext cx="288" cy="207"/>
              </a:xfrm>
              <a:custGeom>
                <a:avLst/>
                <a:gdLst>
                  <a:gd name="T0" fmla="*/ 11 w 288"/>
                  <a:gd name="T1" fmla="*/ 0 h 207"/>
                  <a:gd name="T2" fmla="*/ 0 w 288"/>
                  <a:gd name="T3" fmla="*/ 16 h 207"/>
                  <a:gd name="T4" fmla="*/ 277 w 288"/>
                  <a:gd name="T5" fmla="*/ 207 h 207"/>
                  <a:gd name="T6" fmla="*/ 288 w 288"/>
                  <a:gd name="T7" fmla="*/ 191 h 207"/>
                  <a:gd name="T8" fmla="*/ 11 w 288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"/>
                  <a:gd name="T16" fmla="*/ 0 h 207"/>
                  <a:gd name="T17" fmla="*/ 288 w 288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" h="207">
                    <a:moveTo>
                      <a:pt x="11" y="0"/>
                    </a:moveTo>
                    <a:lnTo>
                      <a:pt x="0" y="16"/>
                    </a:lnTo>
                    <a:lnTo>
                      <a:pt x="277" y="207"/>
                    </a:lnTo>
                    <a:lnTo>
                      <a:pt x="288" y="19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775" name="Freeform 637"/>
              <p:cNvSpPr>
                <a:spLocks/>
              </p:cNvSpPr>
              <p:nvPr/>
            </p:nvSpPr>
            <p:spPr bwMode="auto">
              <a:xfrm>
                <a:off x="3026" y="2693"/>
                <a:ext cx="98" cy="86"/>
              </a:xfrm>
              <a:custGeom>
                <a:avLst/>
                <a:gdLst>
                  <a:gd name="T0" fmla="*/ 0 w 98"/>
                  <a:gd name="T1" fmla="*/ 73 h 86"/>
                  <a:gd name="T2" fmla="*/ 98 w 98"/>
                  <a:gd name="T3" fmla="*/ 86 h 86"/>
                  <a:gd name="T4" fmla="*/ 50 w 98"/>
                  <a:gd name="T5" fmla="*/ 0 h 86"/>
                  <a:gd name="T6" fmla="*/ 0 w 98"/>
                  <a:gd name="T7" fmla="*/ 73 h 8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8"/>
                  <a:gd name="T13" fmla="*/ 0 h 86"/>
                  <a:gd name="T14" fmla="*/ 98 w 98"/>
                  <a:gd name="T15" fmla="*/ 86 h 8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8" h="86">
                    <a:moveTo>
                      <a:pt x="0" y="73"/>
                    </a:moveTo>
                    <a:lnTo>
                      <a:pt x="98" y="86"/>
                    </a:lnTo>
                    <a:lnTo>
                      <a:pt x="50" y="0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grpSp>
          <p:nvGrpSpPr>
            <p:cNvPr id="7260" name="Group 654"/>
            <p:cNvGrpSpPr>
              <a:grpSpLocks/>
            </p:cNvGrpSpPr>
            <p:nvPr/>
          </p:nvGrpSpPr>
          <p:grpSpPr bwMode="auto">
            <a:xfrm>
              <a:off x="1218" y="1332"/>
              <a:ext cx="73" cy="441"/>
              <a:chOff x="1218" y="1332"/>
              <a:chExt cx="73" cy="441"/>
            </a:xfrm>
          </p:grpSpPr>
          <p:sp>
            <p:nvSpPr>
              <p:cNvPr id="7759" name="Rectangle 639"/>
              <p:cNvSpPr>
                <a:spLocks noChangeArrowheads="1"/>
              </p:cNvSpPr>
              <p:nvPr/>
            </p:nvSpPr>
            <p:spPr bwMode="auto">
              <a:xfrm>
                <a:off x="1249" y="1332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60" name="Rectangle 640"/>
              <p:cNvSpPr>
                <a:spLocks noChangeArrowheads="1"/>
              </p:cNvSpPr>
              <p:nvPr/>
            </p:nvSpPr>
            <p:spPr bwMode="auto">
              <a:xfrm>
                <a:off x="1249" y="135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61" name="Rectangle 641"/>
              <p:cNvSpPr>
                <a:spLocks noChangeArrowheads="1"/>
              </p:cNvSpPr>
              <p:nvPr/>
            </p:nvSpPr>
            <p:spPr bwMode="auto">
              <a:xfrm>
                <a:off x="1249" y="1386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62" name="Rectangle 642"/>
              <p:cNvSpPr>
                <a:spLocks noChangeArrowheads="1"/>
              </p:cNvSpPr>
              <p:nvPr/>
            </p:nvSpPr>
            <p:spPr bwMode="auto">
              <a:xfrm>
                <a:off x="1249" y="1412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63" name="Rectangle 643"/>
              <p:cNvSpPr>
                <a:spLocks noChangeArrowheads="1"/>
              </p:cNvSpPr>
              <p:nvPr/>
            </p:nvSpPr>
            <p:spPr bwMode="auto">
              <a:xfrm>
                <a:off x="1249" y="143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64" name="Rectangle 644"/>
              <p:cNvSpPr>
                <a:spLocks noChangeArrowheads="1"/>
              </p:cNvSpPr>
              <p:nvPr/>
            </p:nvSpPr>
            <p:spPr bwMode="auto">
              <a:xfrm>
                <a:off x="1249" y="1465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65" name="Rectangle 645"/>
              <p:cNvSpPr>
                <a:spLocks noChangeArrowheads="1"/>
              </p:cNvSpPr>
              <p:nvPr/>
            </p:nvSpPr>
            <p:spPr bwMode="auto">
              <a:xfrm>
                <a:off x="1249" y="1492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66" name="Rectangle 646"/>
              <p:cNvSpPr>
                <a:spLocks noChangeArrowheads="1"/>
              </p:cNvSpPr>
              <p:nvPr/>
            </p:nvSpPr>
            <p:spPr bwMode="auto">
              <a:xfrm>
                <a:off x="1249" y="151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67" name="Rectangle 647"/>
              <p:cNvSpPr>
                <a:spLocks noChangeArrowheads="1"/>
              </p:cNvSpPr>
              <p:nvPr/>
            </p:nvSpPr>
            <p:spPr bwMode="auto">
              <a:xfrm>
                <a:off x="1249" y="1545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68" name="Rectangle 648"/>
              <p:cNvSpPr>
                <a:spLocks noChangeArrowheads="1"/>
              </p:cNvSpPr>
              <p:nvPr/>
            </p:nvSpPr>
            <p:spPr bwMode="auto">
              <a:xfrm>
                <a:off x="1249" y="1572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69" name="Rectangle 649"/>
              <p:cNvSpPr>
                <a:spLocks noChangeArrowheads="1"/>
              </p:cNvSpPr>
              <p:nvPr/>
            </p:nvSpPr>
            <p:spPr bwMode="auto">
              <a:xfrm>
                <a:off x="1249" y="159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70" name="Rectangle 650"/>
              <p:cNvSpPr>
                <a:spLocks noChangeArrowheads="1"/>
              </p:cNvSpPr>
              <p:nvPr/>
            </p:nvSpPr>
            <p:spPr bwMode="auto">
              <a:xfrm>
                <a:off x="1249" y="1625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71" name="Rectangle 651"/>
              <p:cNvSpPr>
                <a:spLocks noChangeArrowheads="1"/>
              </p:cNvSpPr>
              <p:nvPr/>
            </p:nvSpPr>
            <p:spPr bwMode="auto">
              <a:xfrm>
                <a:off x="1249" y="1652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72" name="Rectangle 652"/>
              <p:cNvSpPr>
                <a:spLocks noChangeArrowheads="1"/>
              </p:cNvSpPr>
              <p:nvPr/>
            </p:nvSpPr>
            <p:spPr bwMode="auto">
              <a:xfrm>
                <a:off x="1249" y="1678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73" name="Freeform 653"/>
              <p:cNvSpPr>
                <a:spLocks/>
              </p:cNvSpPr>
              <p:nvPr/>
            </p:nvSpPr>
            <p:spPr bwMode="auto">
              <a:xfrm>
                <a:off x="1218" y="1701"/>
                <a:ext cx="73" cy="72"/>
              </a:xfrm>
              <a:custGeom>
                <a:avLst/>
                <a:gdLst>
                  <a:gd name="T0" fmla="*/ 0 w 73"/>
                  <a:gd name="T1" fmla="*/ 0 h 72"/>
                  <a:gd name="T2" fmla="*/ 37 w 73"/>
                  <a:gd name="T3" fmla="*/ 72 h 72"/>
                  <a:gd name="T4" fmla="*/ 73 w 73"/>
                  <a:gd name="T5" fmla="*/ 0 h 72"/>
                  <a:gd name="T6" fmla="*/ 0 w 73"/>
                  <a:gd name="T7" fmla="*/ 0 h 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3"/>
                  <a:gd name="T13" fmla="*/ 0 h 72"/>
                  <a:gd name="T14" fmla="*/ 73 w 73"/>
                  <a:gd name="T15" fmla="*/ 72 h 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3" h="72">
                    <a:moveTo>
                      <a:pt x="0" y="0"/>
                    </a:moveTo>
                    <a:lnTo>
                      <a:pt x="37" y="72"/>
                    </a:lnTo>
                    <a:lnTo>
                      <a:pt x="7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grpSp>
          <p:nvGrpSpPr>
            <p:cNvPr id="7261" name="Group 679"/>
            <p:cNvGrpSpPr>
              <a:grpSpLocks/>
            </p:cNvGrpSpPr>
            <p:nvPr/>
          </p:nvGrpSpPr>
          <p:grpSpPr bwMode="auto">
            <a:xfrm>
              <a:off x="2464" y="1390"/>
              <a:ext cx="73" cy="670"/>
              <a:chOff x="2464" y="1390"/>
              <a:chExt cx="73" cy="670"/>
            </a:xfrm>
          </p:grpSpPr>
          <p:sp>
            <p:nvSpPr>
              <p:cNvPr id="7735" name="Rectangle 655"/>
              <p:cNvSpPr>
                <a:spLocks noChangeArrowheads="1"/>
              </p:cNvSpPr>
              <p:nvPr/>
            </p:nvSpPr>
            <p:spPr bwMode="auto">
              <a:xfrm>
                <a:off x="2495" y="139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36" name="Rectangle 656"/>
              <p:cNvSpPr>
                <a:spLocks noChangeArrowheads="1"/>
              </p:cNvSpPr>
              <p:nvPr/>
            </p:nvSpPr>
            <p:spPr bwMode="auto">
              <a:xfrm>
                <a:off x="2495" y="1416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37" name="Rectangle 657"/>
              <p:cNvSpPr>
                <a:spLocks noChangeArrowheads="1"/>
              </p:cNvSpPr>
              <p:nvPr/>
            </p:nvSpPr>
            <p:spPr bwMode="auto">
              <a:xfrm>
                <a:off x="2495" y="1443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38" name="Rectangle 658"/>
              <p:cNvSpPr>
                <a:spLocks noChangeArrowheads="1"/>
              </p:cNvSpPr>
              <p:nvPr/>
            </p:nvSpPr>
            <p:spPr bwMode="auto">
              <a:xfrm>
                <a:off x="2495" y="1469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39" name="Rectangle 659"/>
              <p:cNvSpPr>
                <a:spLocks noChangeArrowheads="1"/>
              </p:cNvSpPr>
              <p:nvPr/>
            </p:nvSpPr>
            <p:spPr bwMode="auto">
              <a:xfrm>
                <a:off x="2495" y="1496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40" name="Rectangle 660"/>
              <p:cNvSpPr>
                <a:spLocks noChangeArrowheads="1"/>
              </p:cNvSpPr>
              <p:nvPr/>
            </p:nvSpPr>
            <p:spPr bwMode="auto">
              <a:xfrm>
                <a:off x="2495" y="1523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41" name="Rectangle 661"/>
              <p:cNvSpPr>
                <a:spLocks noChangeArrowheads="1"/>
              </p:cNvSpPr>
              <p:nvPr/>
            </p:nvSpPr>
            <p:spPr bwMode="auto">
              <a:xfrm>
                <a:off x="2495" y="1549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42" name="Rectangle 662"/>
              <p:cNvSpPr>
                <a:spLocks noChangeArrowheads="1"/>
              </p:cNvSpPr>
              <p:nvPr/>
            </p:nvSpPr>
            <p:spPr bwMode="auto">
              <a:xfrm>
                <a:off x="2495" y="1576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43" name="Rectangle 663"/>
              <p:cNvSpPr>
                <a:spLocks noChangeArrowheads="1"/>
              </p:cNvSpPr>
              <p:nvPr/>
            </p:nvSpPr>
            <p:spPr bwMode="auto">
              <a:xfrm>
                <a:off x="2495" y="1603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44" name="Rectangle 664"/>
              <p:cNvSpPr>
                <a:spLocks noChangeArrowheads="1"/>
              </p:cNvSpPr>
              <p:nvPr/>
            </p:nvSpPr>
            <p:spPr bwMode="auto">
              <a:xfrm>
                <a:off x="2495" y="162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45" name="Rectangle 665"/>
              <p:cNvSpPr>
                <a:spLocks noChangeArrowheads="1"/>
              </p:cNvSpPr>
              <p:nvPr/>
            </p:nvSpPr>
            <p:spPr bwMode="auto">
              <a:xfrm>
                <a:off x="2495" y="1656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46" name="Rectangle 666"/>
              <p:cNvSpPr>
                <a:spLocks noChangeArrowheads="1"/>
              </p:cNvSpPr>
              <p:nvPr/>
            </p:nvSpPr>
            <p:spPr bwMode="auto">
              <a:xfrm>
                <a:off x="2495" y="1682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47" name="Rectangle 667"/>
              <p:cNvSpPr>
                <a:spLocks noChangeArrowheads="1"/>
              </p:cNvSpPr>
              <p:nvPr/>
            </p:nvSpPr>
            <p:spPr bwMode="auto">
              <a:xfrm>
                <a:off x="2495" y="170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48" name="Rectangle 668"/>
              <p:cNvSpPr>
                <a:spLocks noChangeArrowheads="1"/>
              </p:cNvSpPr>
              <p:nvPr/>
            </p:nvSpPr>
            <p:spPr bwMode="auto">
              <a:xfrm>
                <a:off x="2495" y="1736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49" name="Rectangle 669"/>
              <p:cNvSpPr>
                <a:spLocks noChangeArrowheads="1"/>
              </p:cNvSpPr>
              <p:nvPr/>
            </p:nvSpPr>
            <p:spPr bwMode="auto">
              <a:xfrm>
                <a:off x="2495" y="1762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50" name="Rectangle 670"/>
              <p:cNvSpPr>
                <a:spLocks noChangeArrowheads="1"/>
              </p:cNvSpPr>
              <p:nvPr/>
            </p:nvSpPr>
            <p:spPr bwMode="auto">
              <a:xfrm>
                <a:off x="2495" y="178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51" name="Rectangle 671"/>
              <p:cNvSpPr>
                <a:spLocks noChangeArrowheads="1"/>
              </p:cNvSpPr>
              <p:nvPr/>
            </p:nvSpPr>
            <p:spPr bwMode="auto">
              <a:xfrm>
                <a:off x="2495" y="1816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52" name="Rectangle 672"/>
              <p:cNvSpPr>
                <a:spLocks noChangeArrowheads="1"/>
              </p:cNvSpPr>
              <p:nvPr/>
            </p:nvSpPr>
            <p:spPr bwMode="auto">
              <a:xfrm>
                <a:off x="2495" y="1842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53" name="Rectangle 673"/>
              <p:cNvSpPr>
                <a:spLocks noChangeArrowheads="1"/>
              </p:cNvSpPr>
              <p:nvPr/>
            </p:nvSpPr>
            <p:spPr bwMode="auto">
              <a:xfrm>
                <a:off x="2495" y="186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54" name="Rectangle 674"/>
              <p:cNvSpPr>
                <a:spLocks noChangeArrowheads="1"/>
              </p:cNvSpPr>
              <p:nvPr/>
            </p:nvSpPr>
            <p:spPr bwMode="auto">
              <a:xfrm>
                <a:off x="2495" y="1895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55" name="Rectangle 675"/>
              <p:cNvSpPr>
                <a:spLocks noChangeArrowheads="1"/>
              </p:cNvSpPr>
              <p:nvPr/>
            </p:nvSpPr>
            <p:spPr bwMode="auto">
              <a:xfrm>
                <a:off x="2495" y="1922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56" name="Rectangle 676"/>
              <p:cNvSpPr>
                <a:spLocks noChangeArrowheads="1"/>
              </p:cNvSpPr>
              <p:nvPr/>
            </p:nvSpPr>
            <p:spPr bwMode="auto">
              <a:xfrm>
                <a:off x="2495" y="19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57" name="Rectangle 677"/>
              <p:cNvSpPr>
                <a:spLocks noChangeArrowheads="1"/>
              </p:cNvSpPr>
              <p:nvPr/>
            </p:nvSpPr>
            <p:spPr bwMode="auto">
              <a:xfrm>
                <a:off x="2495" y="1975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58" name="Freeform 678"/>
              <p:cNvSpPr>
                <a:spLocks/>
              </p:cNvSpPr>
              <p:nvPr/>
            </p:nvSpPr>
            <p:spPr bwMode="auto">
              <a:xfrm>
                <a:off x="2464" y="1989"/>
                <a:ext cx="73" cy="71"/>
              </a:xfrm>
              <a:custGeom>
                <a:avLst/>
                <a:gdLst>
                  <a:gd name="T0" fmla="*/ 0 w 73"/>
                  <a:gd name="T1" fmla="*/ 0 h 71"/>
                  <a:gd name="T2" fmla="*/ 37 w 73"/>
                  <a:gd name="T3" fmla="*/ 71 h 71"/>
                  <a:gd name="T4" fmla="*/ 73 w 73"/>
                  <a:gd name="T5" fmla="*/ 0 h 71"/>
                  <a:gd name="T6" fmla="*/ 0 w 73"/>
                  <a:gd name="T7" fmla="*/ 0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3"/>
                  <a:gd name="T13" fmla="*/ 0 h 71"/>
                  <a:gd name="T14" fmla="*/ 73 w 73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3" h="71">
                    <a:moveTo>
                      <a:pt x="0" y="0"/>
                    </a:moveTo>
                    <a:lnTo>
                      <a:pt x="37" y="71"/>
                    </a:lnTo>
                    <a:lnTo>
                      <a:pt x="7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grpSp>
          <p:nvGrpSpPr>
            <p:cNvPr id="7262" name="Group 721"/>
            <p:cNvGrpSpPr>
              <a:grpSpLocks/>
            </p:cNvGrpSpPr>
            <p:nvPr/>
          </p:nvGrpSpPr>
          <p:grpSpPr bwMode="auto">
            <a:xfrm>
              <a:off x="3562" y="1390"/>
              <a:ext cx="81" cy="1341"/>
              <a:chOff x="3562" y="1390"/>
              <a:chExt cx="81" cy="1341"/>
            </a:xfrm>
          </p:grpSpPr>
          <p:sp>
            <p:nvSpPr>
              <p:cNvPr id="7694" name="Rectangle 680"/>
              <p:cNvSpPr>
                <a:spLocks noChangeArrowheads="1"/>
              </p:cNvSpPr>
              <p:nvPr/>
            </p:nvSpPr>
            <p:spPr bwMode="auto">
              <a:xfrm>
                <a:off x="3595" y="1390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695" name="Rectangle 681"/>
              <p:cNvSpPr>
                <a:spLocks noChangeArrowheads="1"/>
              </p:cNvSpPr>
              <p:nvPr/>
            </p:nvSpPr>
            <p:spPr bwMode="auto">
              <a:xfrm>
                <a:off x="3595" y="1421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696" name="Rectangle 682"/>
              <p:cNvSpPr>
                <a:spLocks noChangeArrowheads="1"/>
              </p:cNvSpPr>
              <p:nvPr/>
            </p:nvSpPr>
            <p:spPr bwMode="auto">
              <a:xfrm>
                <a:off x="3595" y="1453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697" name="Rectangle 683"/>
              <p:cNvSpPr>
                <a:spLocks noChangeArrowheads="1"/>
              </p:cNvSpPr>
              <p:nvPr/>
            </p:nvSpPr>
            <p:spPr bwMode="auto">
              <a:xfrm>
                <a:off x="3595" y="1485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698" name="Rectangle 684"/>
              <p:cNvSpPr>
                <a:spLocks noChangeArrowheads="1"/>
              </p:cNvSpPr>
              <p:nvPr/>
            </p:nvSpPr>
            <p:spPr bwMode="auto">
              <a:xfrm>
                <a:off x="3595" y="1517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699" name="Rectangle 685"/>
              <p:cNvSpPr>
                <a:spLocks noChangeArrowheads="1"/>
              </p:cNvSpPr>
              <p:nvPr/>
            </p:nvSpPr>
            <p:spPr bwMode="auto">
              <a:xfrm>
                <a:off x="3595" y="1549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00" name="Rectangle 686"/>
              <p:cNvSpPr>
                <a:spLocks noChangeArrowheads="1"/>
              </p:cNvSpPr>
              <p:nvPr/>
            </p:nvSpPr>
            <p:spPr bwMode="auto">
              <a:xfrm>
                <a:off x="3595" y="1581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01" name="Rectangle 687"/>
              <p:cNvSpPr>
                <a:spLocks noChangeArrowheads="1"/>
              </p:cNvSpPr>
              <p:nvPr/>
            </p:nvSpPr>
            <p:spPr bwMode="auto">
              <a:xfrm>
                <a:off x="3595" y="1613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02" name="Rectangle 688"/>
              <p:cNvSpPr>
                <a:spLocks noChangeArrowheads="1"/>
              </p:cNvSpPr>
              <p:nvPr/>
            </p:nvSpPr>
            <p:spPr bwMode="auto">
              <a:xfrm>
                <a:off x="3595" y="1645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03" name="Rectangle 689"/>
              <p:cNvSpPr>
                <a:spLocks noChangeArrowheads="1"/>
              </p:cNvSpPr>
              <p:nvPr/>
            </p:nvSpPr>
            <p:spPr bwMode="auto">
              <a:xfrm>
                <a:off x="3595" y="1677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04" name="Rectangle 690"/>
              <p:cNvSpPr>
                <a:spLocks noChangeArrowheads="1"/>
              </p:cNvSpPr>
              <p:nvPr/>
            </p:nvSpPr>
            <p:spPr bwMode="auto">
              <a:xfrm>
                <a:off x="3595" y="1709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05" name="Rectangle 691"/>
              <p:cNvSpPr>
                <a:spLocks noChangeArrowheads="1"/>
              </p:cNvSpPr>
              <p:nvPr/>
            </p:nvSpPr>
            <p:spPr bwMode="auto">
              <a:xfrm>
                <a:off x="3595" y="1741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06" name="Rectangle 692"/>
              <p:cNvSpPr>
                <a:spLocks noChangeArrowheads="1"/>
              </p:cNvSpPr>
              <p:nvPr/>
            </p:nvSpPr>
            <p:spPr bwMode="auto">
              <a:xfrm>
                <a:off x="3595" y="1773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07" name="Rectangle 693"/>
              <p:cNvSpPr>
                <a:spLocks noChangeArrowheads="1"/>
              </p:cNvSpPr>
              <p:nvPr/>
            </p:nvSpPr>
            <p:spPr bwMode="auto">
              <a:xfrm>
                <a:off x="3595" y="1805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08" name="Rectangle 694"/>
              <p:cNvSpPr>
                <a:spLocks noChangeArrowheads="1"/>
              </p:cNvSpPr>
              <p:nvPr/>
            </p:nvSpPr>
            <p:spPr bwMode="auto">
              <a:xfrm>
                <a:off x="3595" y="1837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09" name="Rectangle 695"/>
              <p:cNvSpPr>
                <a:spLocks noChangeArrowheads="1"/>
              </p:cNvSpPr>
              <p:nvPr/>
            </p:nvSpPr>
            <p:spPr bwMode="auto">
              <a:xfrm>
                <a:off x="3595" y="1869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10" name="Rectangle 696"/>
              <p:cNvSpPr>
                <a:spLocks noChangeArrowheads="1"/>
              </p:cNvSpPr>
              <p:nvPr/>
            </p:nvSpPr>
            <p:spPr bwMode="auto">
              <a:xfrm>
                <a:off x="3595" y="1901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11" name="Rectangle 697"/>
              <p:cNvSpPr>
                <a:spLocks noChangeArrowheads="1"/>
              </p:cNvSpPr>
              <p:nvPr/>
            </p:nvSpPr>
            <p:spPr bwMode="auto">
              <a:xfrm>
                <a:off x="3595" y="1933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12" name="Rectangle 698"/>
              <p:cNvSpPr>
                <a:spLocks noChangeArrowheads="1"/>
              </p:cNvSpPr>
              <p:nvPr/>
            </p:nvSpPr>
            <p:spPr bwMode="auto">
              <a:xfrm>
                <a:off x="3595" y="1965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13" name="Rectangle 699"/>
              <p:cNvSpPr>
                <a:spLocks noChangeArrowheads="1"/>
              </p:cNvSpPr>
              <p:nvPr/>
            </p:nvSpPr>
            <p:spPr bwMode="auto">
              <a:xfrm>
                <a:off x="3595" y="1997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14" name="Rectangle 700"/>
              <p:cNvSpPr>
                <a:spLocks noChangeArrowheads="1"/>
              </p:cNvSpPr>
              <p:nvPr/>
            </p:nvSpPr>
            <p:spPr bwMode="auto">
              <a:xfrm>
                <a:off x="3595" y="2029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15" name="Rectangle 701"/>
              <p:cNvSpPr>
                <a:spLocks noChangeArrowheads="1"/>
              </p:cNvSpPr>
              <p:nvPr/>
            </p:nvSpPr>
            <p:spPr bwMode="auto">
              <a:xfrm>
                <a:off x="3595" y="2060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16" name="Rectangle 702"/>
              <p:cNvSpPr>
                <a:spLocks noChangeArrowheads="1"/>
              </p:cNvSpPr>
              <p:nvPr/>
            </p:nvSpPr>
            <p:spPr bwMode="auto">
              <a:xfrm>
                <a:off x="3595" y="2092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17" name="Rectangle 703"/>
              <p:cNvSpPr>
                <a:spLocks noChangeArrowheads="1"/>
              </p:cNvSpPr>
              <p:nvPr/>
            </p:nvSpPr>
            <p:spPr bwMode="auto">
              <a:xfrm>
                <a:off x="3595" y="2124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18" name="Rectangle 704"/>
              <p:cNvSpPr>
                <a:spLocks noChangeArrowheads="1"/>
              </p:cNvSpPr>
              <p:nvPr/>
            </p:nvSpPr>
            <p:spPr bwMode="auto">
              <a:xfrm>
                <a:off x="3595" y="2156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19" name="Rectangle 705"/>
              <p:cNvSpPr>
                <a:spLocks noChangeArrowheads="1"/>
              </p:cNvSpPr>
              <p:nvPr/>
            </p:nvSpPr>
            <p:spPr bwMode="auto">
              <a:xfrm>
                <a:off x="3595" y="2188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20" name="Rectangle 706"/>
              <p:cNvSpPr>
                <a:spLocks noChangeArrowheads="1"/>
              </p:cNvSpPr>
              <p:nvPr/>
            </p:nvSpPr>
            <p:spPr bwMode="auto">
              <a:xfrm>
                <a:off x="3595" y="2220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21" name="Rectangle 707"/>
              <p:cNvSpPr>
                <a:spLocks noChangeArrowheads="1"/>
              </p:cNvSpPr>
              <p:nvPr/>
            </p:nvSpPr>
            <p:spPr bwMode="auto">
              <a:xfrm>
                <a:off x="3595" y="2252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22" name="Rectangle 708"/>
              <p:cNvSpPr>
                <a:spLocks noChangeArrowheads="1"/>
              </p:cNvSpPr>
              <p:nvPr/>
            </p:nvSpPr>
            <p:spPr bwMode="auto">
              <a:xfrm>
                <a:off x="3595" y="2284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23" name="Rectangle 709"/>
              <p:cNvSpPr>
                <a:spLocks noChangeArrowheads="1"/>
              </p:cNvSpPr>
              <p:nvPr/>
            </p:nvSpPr>
            <p:spPr bwMode="auto">
              <a:xfrm>
                <a:off x="3595" y="2316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24" name="Rectangle 710"/>
              <p:cNvSpPr>
                <a:spLocks noChangeArrowheads="1"/>
              </p:cNvSpPr>
              <p:nvPr/>
            </p:nvSpPr>
            <p:spPr bwMode="auto">
              <a:xfrm>
                <a:off x="3595" y="2348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25" name="Rectangle 711"/>
              <p:cNvSpPr>
                <a:spLocks noChangeArrowheads="1"/>
              </p:cNvSpPr>
              <p:nvPr/>
            </p:nvSpPr>
            <p:spPr bwMode="auto">
              <a:xfrm>
                <a:off x="3595" y="2380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26" name="Rectangle 712"/>
              <p:cNvSpPr>
                <a:spLocks noChangeArrowheads="1"/>
              </p:cNvSpPr>
              <p:nvPr/>
            </p:nvSpPr>
            <p:spPr bwMode="auto">
              <a:xfrm>
                <a:off x="3595" y="2412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27" name="Rectangle 713"/>
              <p:cNvSpPr>
                <a:spLocks noChangeArrowheads="1"/>
              </p:cNvSpPr>
              <p:nvPr/>
            </p:nvSpPr>
            <p:spPr bwMode="auto">
              <a:xfrm>
                <a:off x="3595" y="2444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28" name="Rectangle 714"/>
              <p:cNvSpPr>
                <a:spLocks noChangeArrowheads="1"/>
              </p:cNvSpPr>
              <p:nvPr/>
            </p:nvSpPr>
            <p:spPr bwMode="auto">
              <a:xfrm>
                <a:off x="3595" y="2476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29" name="Rectangle 715"/>
              <p:cNvSpPr>
                <a:spLocks noChangeArrowheads="1"/>
              </p:cNvSpPr>
              <p:nvPr/>
            </p:nvSpPr>
            <p:spPr bwMode="auto">
              <a:xfrm>
                <a:off x="3595" y="2508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30" name="Rectangle 716"/>
              <p:cNvSpPr>
                <a:spLocks noChangeArrowheads="1"/>
              </p:cNvSpPr>
              <p:nvPr/>
            </p:nvSpPr>
            <p:spPr bwMode="auto">
              <a:xfrm>
                <a:off x="3595" y="2540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31" name="Rectangle 717"/>
              <p:cNvSpPr>
                <a:spLocks noChangeArrowheads="1"/>
              </p:cNvSpPr>
              <p:nvPr/>
            </p:nvSpPr>
            <p:spPr bwMode="auto">
              <a:xfrm>
                <a:off x="3595" y="2572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32" name="Rectangle 718"/>
              <p:cNvSpPr>
                <a:spLocks noChangeArrowheads="1"/>
              </p:cNvSpPr>
              <p:nvPr/>
            </p:nvSpPr>
            <p:spPr bwMode="auto">
              <a:xfrm>
                <a:off x="3595" y="2604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33" name="Rectangle 719"/>
              <p:cNvSpPr>
                <a:spLocks noChangeArrowheads="1"/>
              </p:cNvSpPr>
              <p:nvPr/>
            </p:nvSpPr>
            <p:spPr bwMode="auto">
              <a:xfrm>
                <a:off x="3595" y="2636"/>
                <a:ext cx="16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734" name="Freeform 720"/>
              <p:cNvSpPr>
                <a:spLocks/>
              </p:cNvSpPr>
              <p:nvPr/>
            </p:nvSpPr>
            <p:spPr bwMode="auto">
              <a:xfrm>
                <a:off x="3562" y="2650"/>
                <a:ext cx="81" cy="81"/>
              </a:xfrm>
              <a:custGeom>
                <a:avLst/>
                <a:gdLst>
                  <a:gd name="T0" fmla="*/ 0 w 81"/>
                  <a:gd name="T1" fmla="*/ 0 h 81"/>
                  <a:gd name="T2" fmla="*/ 41 w 81"/>
                  <a:gd name="T3" fmla="*/ 81 h 81"/>
                  <a:gd name="T4" fmla="*/ 81 w 81"/>
                  <a:gd name="T5" fmla="*/ 0 h 81"/>
                  <a:gd name="T6" fmla="*/ 0 w 81"/>
                  <a:gd name="T7" fmla="*/ 0 h 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1"/>
                  <a:gd name="T13" fmla="*/ 0 h 81"/>
                  <a:gd name="T14" fmla="*/ 81 w 81"/>
                  <a:gd name="T15" fmla="*/ 81 h 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1" h="81">
                    <a:moveTo>
                      <a:pt x="0" y="0"/>
                    </a:moveTo>
                    <a:lnTo>
                      <a:pt x="41" y="81"/>
                    </a:lnTo>
                    <a:lnTo>
                      <a:pt x="8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grpSp>
          <p:nvGrpSpPr>
            <p:cNvPr id="7263" name="Group 724"/>
            <p:cNvGrpSpPr>
              <a:grpSpLocks/>
            </p:cNvGrpSpPr>
            <p:nvPr/>
          </p:nvGrpSpPr>
          <p:grpSpPr bwMode="auto">
            <a:xfrm>
              <a:off x="4756" y="1424"/>
              <a:ext cx="89" cy="1930"/>
              <a:chOff x="4756" y="1424"/>
              <a:chExt cx="89" cy="1930"/>
            </a:xfrm>
          </p:grpSpPr>
          <p:sp>
            <p:nvSpPr>
              <p:cNvPr id="7692" name="Rectangle 722"/>
              <p:cNvSpPr>
                <a:spLocks noChangeArrowheads="1"/>
              </p:cNvSpPr>
              <p:nvPr/>
            </p:nvSpPr>
            <p:spPr bwMode="auto">
              <a:xfrm>
                <a:off x="4792" y="1424"/>
                <a:ext cx="20" cy="1844"/>
              </a:xfrm>
              <a:prstGeom prst="rect">
                <a:avLst/>
              </a:prstGeom>
              <a:solidFill>
                <a:srgbClr val="993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693" name="Freeform 723"/>
              <p:cNvSpPr>
                <a:spLocks/>
              </p:cNvSpPr>
              <p:nvPr/>
            </p:nvSpPr>
            <p:spPr bwMode="auto">
              <a:xfrm>
                <a:off x="4756" y="3265"/>
                <a:ext cx="89" cy="89"/>
              </a:xfrm>
              <a:custGeom>
                <a:avLst/>
                <a:gdLst>
                  <a:gd name="T0" fmla="*/ 0 w 89"/>
                  <a:gd name="T1" fmla="*/ 0 h 89"/>
                  <a:gd name="T2" fmla="*/ 45 w 89"/>
                  <a:gd name="T3" fmla="*/ 89 h 89"/>
                  <a:gd name="T4" fmla="*/ 89 w 89"/>
                  <a:gd name="T5" fmla="*/ 0 h 89"/>
                  <a:gd name="T6" fmla="*/ 0 w 89"/>
                  <a:gd name="T7" fmla="*/ 0 h 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9"/>
                  <a:gd name="T13" fmla="*/ 0 h 89"/>
                  <a:gd name="T14" fmla="*/ 89 w 89"/>
                  <a:gd name="T15" fmla="*/ 89 h 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9" h="89">
                    <a:moveTo>
                      <a:pt x="0" y="0"/>
                    </a:moveTo>
                    <a:lnTo>
                      <a:pt x="45" y="89"/>
                    </a:lnTo>
                    <a:lnTo>
                      <a:pt x="8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grpSp>
          <p:nvGrpSpPr>
            <p:cNvPr id="7264" name="Group 727"/>
            <p:cNvGrpSpPr>
              <a:grpSpLocks/>
            </p:cNvGrpSpPr>
            <p:nvPr/>
          </p:nvGrpSpPr>
          <p:grpSpPr bwMode="auto">
            <a:xfrm>
              <a:off x="3414" y="3211"/>
              <a:ext cx="90" cy="143"/>
              <a:chOff x="3414" y="3211"/>
              <a:chExt cx="90" cy="143"/>
            </a:xfrm>
          </p:grpSpPr>
          <p:sp>
            <p:nvSpPr>
              <p:cNvPr id="7690" name="Rectangle 725"/>
              <p:cNvSpPr>
                <a:spLocks noChangeArrowheads="1"/>
              </p:cNvSpPr>
              <p:nvPr/>
            </p:nvSpPr>
            <p:spPr bwMode="auto">
              <a:xfrm>
                <a:off x="3450" y="3211"/>
                <a:ext cx="20" cy="57"/>
              </a:xfrm>
              <a:prstGeom prst="rect">
                <a:avLst/>
              </a:prstGeom>
              <a:solidFill>
                <a:srgbClr val="993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691" name="Freeform 726"/>
              <p:cNvSpPr>
                <a:spLocks/>
              </p:cNvSpPr>
              <p:nvPr/>
            </p:nvSpPr>
            <p:spPr bwMode="auto">
              <a:xfrm>
                <a:off x="3414" y="3265"/>
                <a:ext cx="90" cy="89"/>
              </a:xfrm>
              <a:custGeom>
                <a:avLst/>
                <a:gdLst>
                  <a:gd name="T0" fmla="*/ 0 w 90"/>
                  <a:gd name="T1" fmla="*/ 0 h 89"/>
                  <a:gd name="T2" fmla="*/ 46 w 90"/>
                  <a:gd name="T3" fmla="*/ 89 h 89"/>
                  <a:gd name="T4" fmla="*/ 90 w 90"/>
                  <a:gd name="T5" fmla="*/ 0 h 89"/>
                  <a:gd name="T6" fmla="*/ 0 w 90"/>
                  <a:gd name="T7" fmla="*/ 0 h 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89"/>
                  <a:gd name="T14" fmla="*/ 90 w 90"/>
                  <a:gd name="T15" fmla="*/ 89 h 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89">
                    <a:moveTo>
                      <a:pt x="0" y="0"/>
                    </a:moveTo>
                    <a:lnTo>
                      <a:pt x="46" y="89"/>
                    </a:lnTo>
                    <a:lnTo>
                      <a:pt x="9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grpSp>
          <p:nvGrpSpPr>
            <p:cNvPr id="7265" name="Group 781"/>
            <p:cNvGrpSpPr>
              <a:grpSpLocks/>
            </p:cNvGrpSpPr>
            <p:nvPr/>
          </p:nvGrpSpPr>
          <p:grpSpPr bwMode="auto">
            <a:xfrm>
              <a:off x="2735" y="1388"/>
              <a:ext cx="540" cy="1343"/>
              <a:chOff x="2735" y="1388"/>
              <a:chExt cx="540" cy="1343"/>
            </a:xfrm>
          </p:grpSpPr>
          <p:sp>
            <p:nvSpPr>
              <p:cNvPr id="7637" name="Freeform 728"/>
              <p:cNvSpPr>
                <a:spLocks/>
              </p:cNvSpPr>
              <p:nvPr/>
            </p:nvSpPr>
            <p:spPr bwMode="auto">
              <a:xfrm>
                <a:off x="2735" y="1388"/>
                <a:ext cx="16" cy="16"/>
              </a:xfrm>
              <a:custGeom>
                <a:avLst/>
                <a:gdLst>
                  <a:gd name="T0" fmla="*/ 12 w 16"/>
                  <a:gd name="T1" fmla="*/ 0 h 16"/>
                  <a:gd name="T2" fmla="*/ 0 w 16"/>
                  <a:gd name="T3" fmla="*/ 4 h 16"/>
                  <a:gd name="T4" fmla="*/ 4 w 16"/>
                  <a:gd name="T5" fmla="*/ 16 h 16"/>
                  <a:gd name="T6" fmla="*/ 16 w 16"/>
                  <a:gd name="T7" fmla="*/ 12 h 16"/>
                  <a:gd name="T8" fmla="*/ 12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12" y="0"/>
                    </a:moveTo>
                    <a:lnTo>
                      <a:pt x="0" y="4"/>
                    </a:lnTo>
                    <a:lnTo>
                      <a:pt x="4" y="16"/>
                    </a:lnTo>
                    <a:lnTo>
                      <a:pt x="16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38" name="Freeform 729"/>
              <p:cNvSpPr>
                <a:spLocks/>
              </p:cNvSpPr>
              <p:nvPr/>
            </p:nvSpPr>
            <p:spPr bwMode="auto">
              <a:xfrm>
                <a:off x="2745" y="1412"/>
                <a:ext cx="16" cy="16"/>
              </a:xfrm>
              <a:custGeom>
                <a:avLst/>
                <a:gdLst>
                  <a:gd name="T0" fmla="*/ 12 w 16"/>
                  <a:gd name="T1" fmla="*/ 0 h 16"/>
                  <a:gd name="T2" fmla="*/ 0 w 16"/>
                  <a:gd name="T3" fmla="*/ 4 h 16"/>
                  <a:gd name="T4" fmla="*/ 4 w 16"/>
                  <a:gd name="T5" fmla="*/ 16 h 16"/>
                  <a:gd name="T6" fmla="*/ 16 w 16"/>
                  <a:gd name="T7" fmla="*/ 12 h 16"/>
                  <a:gd name="T8" fmla="*/ 12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12" y="0"/>
                    </a:moveTo>
                    <a:lnTo>
                      <a:pt x="0" y="4"/>
                    </a:lnTo>
                    <a:lnTo>
                      <a:pt x="4" y="16"/>
                    </a:lnTo>
                    <a:lnTo>
                      <a:pt x="16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39" name="Freeform 730"/>
              <p:cNvSpPr>
                <a:spLocks/>
              </p:cNvSpPr>
              <p:nvPr/>
            </p:nvSpPr>
            <p:spPr bwMode="auto">
              <a:xfrm>
                <a:off x="2754" y="1437"/>
                <a:ext cx="17" cy="16"/>
              </a:xfrm>
              <a:custGeom>
                <a:avLst/>
                <a:gdLst>
                  <a:gd name="T0" fmla="*/ 12 w 17"/>
                  <a:gd name="T1" fmla="*/ 0 h 16"/>
                  <a:gd name="T2" fmla="*/ 0 w 17"/>
                  <a:gd name="T3" fmla="*/ 4 h 16"/>
                  <a:gd name="T4" fmla="*/ 5 w 17"/>
                  <a:gd name="T5" fmla="*/ 16 h 16"/>
                  <a:gd name="T6" fmla="*/ 17 w 17"/>
                  <a:gd name="T7" fmla="*/ 12 h 16"/>
                  <a:gd name="T8" fmla="*/ 12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12" y="0"/>
                    </a:moveTo>
                    <a:lnTo>
                      <a:pt x="0" y="4"/>
                    </a:lnTo>
                    <a:lnTo>
                      <a:pt x="5" y="16"/>
                    </a:lnTo>
                    <a:lnTo>
                      <a:pt x="17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40" name="Freeform 731"/>
              <p:cNvSpPr>
                <a:spLocks/>
              </p:cNvSpPr>
              <p:nvPr/>
            </p:nvSpPr>
            <p:spPr bwMode="auto">
              <a:xfrm>
                <a:off x="2763" y="1461"/>
                <a:ext cx="18" cy="18"/>
              </a:xfrm>
              <a:custGeom>
                <a:avLst/>
                <a:gdLst>
                  <a:gd name="T0" fmla="*/ 12 w 18"/>
                  <a:gd name="T1" fmla="*/ 0 h 18"/>
                  <a:gd name="T2" fmla="*/ 0 w 18"/>
                  <a:gd name="T3" fmla="*/ 4 h 18"/>
                  <a:gd name="T4" fmla="*/ 6 w 18"/>
                  <a:gd name="T5" fmla="*/ 18 h 18"/>
                  <a:gd name="T6" fmla="*/ 18 w 18"/>
                  <a:gd name="T7" fmla="*/ 14 h 18"/>
                  <a:gd name="T8" fmla="*/ 12 w 18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8"/>
                  <a:gd name="T17" fmla="*/ 18 w 18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8">
                    <a:moveTo>
                      <a:pt x="12" y="0"/>
                    </a:moveTo>
                    <a:lnTo>
                      <a:pt x="0" y="4"/>
                    </a:lnTo>
                    <a:lnTo>
                      <a:pt x="6" y="18"/>
                    </a:lnTo>
                    <a:lnTo>
                      <a:pt x="18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41" name="Freeform 732"/>
              <p:cNvSpPr>
                <a:spLocks/>
              </p:cNvSpPr>
              <p:nvPr/>
            </p:nvSpPr>
            <p:spPr bwMode="auto">
              <a:xfrm>
                <a:off x="2774" y="1487"/>
                <a:ext cx="16" cy="16"/>
              </a:xfrm>
              <a:custGeom>
                <a:avLst/>
                <a:gdLst>
                  <a:gd name="T0" fmla="*/ 12 w 16"/>
                  <a:gd name="T1" fmla="*/ 0 h 16"/>
                  <a:gd name="T2" fmla="*/ 0 w 16"/>
                  <a:gd name="T3" fmla="*/ 4 h 16"/>
                  <a:gd name="T4" fmla="*/ 4 w 16"/>
                  <a:gd name="T5" fmla="*/ 16 h 16"/>
                  <a:gd name="T6" fmla="*/ 16 w 16"/>
                  <a:gd name="T7" fmla="*/ 12 h 16"/>
                  <a:gd name="T8" fmla="*/ 12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12" y="0"/>
                    </a:moveTo>
                    <a:lnTo>
                      <a:pt x="0" y="4"/>
                    </a:lnTo>
                    <a:lnTo>
                      <a:pt x="4" y="16"/>
                    </a:lnTo>
                    <a:lnTo>
                      <a:pt x="16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42" name="Freeform 733"/>
              <p:cNvSpPr>
                <a:spLocks/>
              </p:cNvSpPr>
              <p:nvPr/>
            </p:nvSpPr>
            <p:spPr bwMode="auto">
              <a:xfrm>
                <a:off x="2783" y="1512"/>
                <a:ext cx="18" cy="16"/>
              </a:xfrm>
              <a:custGeom>
                <a:avLst/>
                <a:gdLst>
                  <a:gd name="T0" fmla="*/ 12 w 18"/>
                  <a:gd name="T1" fmla="*/ 0 h 16"/>
                  <a:gd name="T2" fmla="*/ 0 w 18"/>
                  <a:gd name="T3" fmla="*/ 4 h 16"/>
                  <a:gd name="T4" fmla="*/ 6 w 18"/>
                  <a:gd name="T5" fmla="*/ 16 h 16"/>
                  <a:gd name="T6" fmla="*/ 18 w 18"/>
                  <a:gd name="T7" fmla="*/ 12 h 16"/>
                  <a:gd name="T8" fmla="*/ 12 w 18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6"/>
                  <a:gd name="T17" fmla="*/ 18 w 18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6">
                    <a:moveTo>
                      <a:pt x="12" y="0"/>
                    </a:moveTo>
                    <a:lnTo>
                      <a:pt x="0" y="4"/>
                    </a:lnTo>
                    <a:lnTo>
                      <a:pt x="6" y="16"/>
                    </a:lnTo>
                    <a:lnTo>
                      <a:pt x="18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43" name="Freeform 734"/>
              <p:cNvSpPr>
                <a:spLocks/>
              </p:cNvSpPr>
              <p:nvPr/>
            </p:nvSpPr>
            <p:spPr bwMode="auto">
              <a:xfrm>
                <a:off x="2793" y="1536"/>
                <a:ext cx="17" cy="17"/>
              </a:xfrm>
              <a:custGeom>
                <a:avLst/>
                <a:gdLst>
                  <a:gd name="T0" fmla="*/ 12 w 17"/>
                  <a:gd name="T1" fmla="*/ 0 h 17"/>
                  <a:gd name="T2" fmla="*/ 0 w 17"/>
                  <a:gd name="T3" fmla="*/ 4 h 17"/>
                  <a:gd name="T4" fmla="*/ 5 w 17"/>
                  <a:gd name="T5" fmla="*/ 17 h 17"/>
                  <a:gd name="T6" fmla="*/ 17 w 17"/>
                  <a:gd name="T7" fmla="*/ 13 h 17"/>
                  <a:gd name="T8" fmla="*/ 12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7"/>
                  <a:gd name="T17" fmla="*/ 17 w 17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7">
                    <a:moveTo>
                      <a:pt x="12" y="0"/>
                    </a:moveTo>
                    <a:lnTo>
                      <a:pt x="0" y="4"/>
                    </a:lnTo>
                    <a:lnTo>
                      <a:pt x="5" y="17"/>
                    </a:lnTo>
                    <a:lnTo>
                      <a:pt x="17" y="1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44" name="Freeform 735"/>
              <p:cNvSpPr>
                <a:spLocks/>
              </p:cNvSpPr>
              <p:nvPr/>
            </p:nvSpPr>
            <p:spPr bwMode="auto">
              <a:xfrm>
                <a:off x="2803" y="1561"/>
                <a:ext cx="16" cy="16"/>
              </a:xfrm>
              <a:custGeom>
                <a:avLst/>
                <a:gdLst>
                  <a:gd name="T0" fmla="*/ 12 w 16"/>
                  <a:gd name="T1" fmla="*/ 0 h 16"/>
                  <a:gd name="T2" fmla="*/ 0 w 16"/>
                  <a:gd name="T3" fmla="*/ 4 h 16"/>
                  <a:gd name="T4" fmla="*/ 4 w 16"/>
                  <a:gd name="T5" fmla="*/ 16 h 16"/>
                  <a:gd name="T6" fmla="*/ 16 w 16"/>
                  <a:gd name="T7" fmla="*/ 12 h 16"/>
                  <a:gd name="T8" fmla="*/ 12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12" y="0"/>
                    </a:moveTo>
                    <a:lnTo>
                      <a:pt x="0" y="4"/>
                    </a:lnTo>
                    <a:lnTo>
                      <a:pt x="4" y="16"/>
                    </a:lnTo>
                    <a:lnTo>
                      <a:pt x="16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45" name="Freeform 736"/>
              <p:cNvSpPr>
                <a:spLocks/>
              </p:cNvSpPr>
              <p:nvPr/>
            </p:nvSpPr>
            <p:spPr bwMode="auto">
              <a:xfrm>
                <a:off x="2813" y="1585"/>
                <a:ext cx="16" cy="18"/>
              </a:xfrm>
              <a:custGeom>
                <a:avLst/>
                <a:gdLst>
                  <a:gd name="T0" fmla="*/ 12 w 16"/>
                  <a:gd name="T1" fmla="*/ 0 h 18"/>
                  <a:gd name="T2" fmla="*/ 0 w 16"/>
                  <a:gd name="T3" fmla="*/ 4 h 18"/>
                  <a:gd name="T4" fmla="*/ 4 w 16"/>
                  <a:gd name="T5" fmla="*/ 18 h 18"/>
                  <a:gd name="T6" fmla="*/ 16 w 16"/>
                  <a:gd name="T7" fmla="*/ 14 h 18"/>
                  <a:gd name="T8" fmla="*/ 12 w 1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2" y="0"/>
                    </a:moveTo>
                    <a:lnTo>
                      <a:pt x="0" y="4"/>
                    </a:lnTo>
                    <a:lnTo>
                      <a:pt x="4" y="18"/>
                    </a:lnTo>
                    <a:lnTo>
                      <a:pt x="16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46" name="Freeform 737"/>
              <p:cNvSpPr>
                <a:spLocks/>
              </p:cNvSpPr>
              <p:nvPr/>
            </p:nvSpPr>
            <p:spPr bwMode="auto">
              <a:xfrm>
                <a:off x="2822" y="1611"/>
                <a:ext cx="17" cy="15"/>
              </a:xfrm>
              <a:custGeom>
                <a:avLst/>
                <a:gdLst>
                  <a:gd name="T0" fmla="*/ 12 w 17"/>
                  <a:gd name="T1" fmla="*/ 0 h 15"/>
                  <a:gd name="T2" fmla="*/ 0 w 17"/>
                  <a:gd name="T3" fmla="*/ 4 h 15"/>
                  <a:gd name="T4" fmla="*/ 5 w 17"/>
                  <a:gd name="T5" fmla="*/ 15 h 15"/>
                  <a:gd name="T6" fmla="*/ 17 w 17"/>
                  <a:gd name="T7" fmla="*/ 12 h 15"/>
                  <a:gd name="T8" fmla="*/ 12 w 17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5"/>
                  <a:gd name="T17" fmla="*/ 17 w 17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5">
                    <a:moveTo>
                      <a:pt x="12" y="0"/>
                    </a:moveTo>
                    <a:lnTo>
                      <a:pt x="0" y="4"/>
                    </a:lnTo>
                    <a:lnTo>
                      <a:pt x="5" y="15"/>
                    </a:lnTo>
                    <a:lnTo>
                      <a:pt x="17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47" name="Freeform 738"/>
              <p:cNvSpPr>
                <a:spLocks/>
              </p:cNvSpPr>
              <p:nvPr/>
            </p:nvSpPr>
            <p:spPr bwMode="auto">
              <a:xfrm>
                <a:off x="2831" y="1636"/>
                <a:ext cx="18" cy="16"/>
              </a:xfrm>
              <a:custGeom>
                <a:avLst/>
                <a:gdLst>
                  <a:gd name="T0" fmla="*/ 12 w 18"/>
                  <a:gd name="T1" fmla="*/ 0 h 16"/>
                  <a:gd name="T2" fmla="*/ 0 w 18"/>
                  <a:gd name="T3" fmla="*/ 4 h 16"/>
                  <a:gd name="T4" fmla="*/ 6 w 18"/>
                  <a:gd name="T5" fmla="*/ 16 h 16"/>
                  <a:gd name="T6" fmla="*/ 18 w 18"/>
                  <a:gd name="T7" fmla="*/ 12 h 16"/>
                  <a:gd name="T8" fmla="*/ 12 w 18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6"/>
                  <a:gd name="T17" fmla="*/ 18 w 18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6">
                    <a:moveTo>
                      <a:pt x="12" y="0"/>
                    </a:moveTo>
                    <a:lnTo>
                      <a:pt x="0" y="4"/>
                    </a:lnTo>
                    <a:lnTo>
                      <a:pt x="6" y="16"/>
                    </a:lnTo>
                    <a:lnTo>
                      <a:pt x="18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48" name="Freeform 739"/>
              <p:cNvSpPr>
                <a:spLocks/>
              </p:cNvSpPr>
              <p:nvPr/>
            </p:nvSpPr>
            <p:spPr bwMode="auto">
              <a:xfrm>
                <a:off x="2842" y="1660"/>
                <a:ext cx="16" cy="17"/>
              </a:xfrm>
              <a:custGeom>
                <a:avLst/>
                <a:gdLst>
                  <a:gd name="T0" fmla="*/ 12 w 16"/>
                  <a:gd name="T1" fmla="*/ 0 h 17"/>
                  <a:gd name="T2" fmla="*/ 0 w 16"/>
                  <a:gd name="T3" fmla="*/ 4 h 17"/>
                  <a:gd name="T4" fmla="*/ 4 w 16"/>
                  <a:gd name="T5" fmla="*/ 17 h 17"/>
                  <a:gd name="T6" fmla="*/ 16 w 16"/>
                  <a:gd name="T7" fmla="*/ 13 h 17"/>
                  <a:gd name="T8" fmla="*/ 12 w 16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7"/>
                  <a:gd name="T17" fmla="*/ 16 w 16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7">
                    <a:moveTo>
                      <a:pt x="12" y="0"/>
                    </a:moveTo>
                    <a:lnTo>
                      <a:pt x="0" y="4"/>
                    </a:lnTo>
                    <a:lnTo>
                      <a:pt x="4" y="17"/>
                    </a:lnTo>
                    <a:lnTo>
                      <a:pt x="16" y="1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49" name="Freeform 740"/>
              <p:cNvSpPr>
                <a:spLocks/>
              </p:cNvSpPr>
              <p:nvPr/>
            </p:nvSpPr>
            <p:spPr bwMode="auto">
              <a:xfrm>
                <a:off x="2851" y="1685"/>
                <a:ext cx="18" cy="16"/>
              </a:xfrm>
              <a:custGeom>
                <a:avLst/>
                <a:gdLst>
                  <a:gd name="T0" fmla="*/ 12 w 18"/>
                  <a:gd name="T1" fmla="*/ 0 h 16"/>
                  <a:gd name="T2" fmla="*/ 0 w 18"/>
                  <a:gd name="T3" fmla="*/ 4 h 16"/>
                  <a:gd name="T4" fmla="*/ 6 w 18"/>
                  <a:gd name="T5" fmla="*/ 16 h 16"/>
                  <a:gd name="T6" fmla="*/ 18 w 18"/>
                  <a:gd name="T7" fmla="*/ 12 h 16"/>
                  <a:gd name="T8" fmla="*/ 12 w 18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6"/>
                  <a:gd name="T17" fmla="*/ 18 w 18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6">
                    <a:moveTo>
                      <a:pt x="12" y="0"/>
                    </a:moveTo>
                    <a:lnTo>
                      <a:pt x="0" y="4"/>
                    </a:lnTo>
                    <a:lnTo>
                      <a:pt x="6" y="16"/>
                    </a:lnTo>
                    <a:lnTo>
                      <a:pt x="18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50" name="Freeform 741"/>
              <p:cNvSpPr>
                <a:spLocks/>
              </p:cNvSpPr>
              <p:nvPr/>
            </p:nvSpPr>
            <p:spPr bwMode="auto">
              <a:xfrm>
                <a:off x="2861" y="1710"/>
                <a:ext cx="17" cy="16"/>
              </a:xfrm>
              <a:custGeom>
                <a:avLst/>
                <a:gdLst>
                  <a:gd name="T0" fmla="*/ 12 w 17"/>
                  <a:gd name="T1" fmla="*/ 0 h 16"/>
                  <a:gd name="T2" fmla="*/ 0 w 17"/>
                  <a:gd name="T3" fmla="*/ 4 h 16"/>
                  <a:gd name="T4" fmla="*/ 5 w 17"/>
                  <a:gd name="T5" fmla="*/ 16 h 16"/>
                  <a:gd name="T6" fmla="*/ 17 w 17"/>
                  <a:gd name="T7" fmla="*/ 12 h 16"/>
                  <a:gd name="T8" fmla="*/ 12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12" y="0"/>
                    </a:moveTo>
                    <a:lnTo>
                      <a:pt x="0" y="4"/>
                    </a:lnTo>
                    <a:lnTo>
                      <a:pt x="5" y="16"/>
                    </a:lnTo>
                    <a:lnTo>
                      <a:pt x="17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51" name="Freeform 742"/>
              <p:cNvSpPr>
                <a:spLocks/>
              </p:cNvSpPr>
              <p:nvPr/>
            </p:nvSpPr>
            <p:spPr bwMode="auto">
              <a:xfrm>
                <a:off x="2871" y="1734"/>
                <a:ext cx="16" cy="18"/>
              </a:xfrm>
              <a:custGeom>
                <a:avLst/>
                <a:gdLst>
                  <a:gd name="T0" fmla="*/ 12 w 16"/>
                  <a:gd name="T1" fmla="*/ 0 h 18"/>
                  <a:gd name="T2" fmla="*/ 0 w 16"/>
                  <a:gd name="T3" fmla="*/ 4 h 18"/>
                  <a:gd name="T4" fmla="*/ 4 w 16"/>
                  <a:gd name="T5" fmla="*/ 18 h 18"/>
                  <a:gd name="T6" fmla="*/ 16 w 16"/>
                  <a:gd name="T7" fmla="*/ 14 h 18"/>
                  <a:gd name="T8" fmla="*/ 12 w 1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2" y="0"/>
                    </a:moveTo>
                    <a:lnTo>
                      <a:pt x="0" y="4"/>
                    </a:lnTo>
                    <a:lnTo>
                      <a:pt x="4" y="18"/>
                    </a:lnTo>
                    <a:lnTo>
                      <a:pt x="16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52" name="Freeform 743"/>
              <p:cNvSpPr>
                <a:spLocks/>
              </p:cNvSpPr>
              <p:nvPr/>
            </p:nvSpPr>
            <p:spPr bwMode="auto">
              <a:xfrm>
                <a:off x="2881" y="1760"/>
                <a:ext cx="17" cy="16"/>
              </a:xfrm>
              <a:custGeom>
                <a:avLst/>
                <a:gdLst>
                  <a:gd name="T0" fmla="*/ 12 w 17"/>
                  <a:gd name="T1" fmla="*/ 0 h 16"/>
                  <a:gd name="T2" fmla="*/ 0 w 17"/>
                  <a:gd name="T3" fmla="*/ 4 h 16"/>
                  <a:gd name="T4" fmla="*/ 5 w 17"/>
                  <a:gd name="T5" fmla="*/ 16 h 16"/>
                  <a:gd name="T6" fmla="*/ 17 w 17"/>
                  <a:gd name="T7" fmla="*/ 12 h 16"/>
                  <a:gd name="T8" fmla="*/ 12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12" y="0"/>
                    </a:moveTo>
                    <a:lnTo>
                      <a:pt x="0" y="4"/>
                    </a:lnTo>
                    <a:lnTo>
                      <a:pt x="5" y="16"/>
                    </a:lnTo>
                    <a:lnTo>
                      <a:pt x="17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53" name="Freeform 744"/>
              <p:cNvSpPr>
                <a:spLocks/>
              </p:cNvSpPr>
              <p:nvPr/>
            </p:nvSpPr>
            <p:spPr bwMode="auto">
              <a:xfrm>
                <a:off x="2890" y="1784"/>
                <a:ext cx="17" cy="17"/>
              </a:xfrm>
              <a:custGeom>
                <a:avLst/>
                <a:gdLst>
                  <a:gd name="T0" fmla="*/ 12 w 17"/>
                  <a:gd name="T1" fmla="*/ 0 h 17"/>
                  <a:gd name="T2" fmla="*/ 0 w 17"/>
                  <a:gd name="T3" fmla="*/ 4 h 17"/>
                  <a:gd name="T4" fmla="*/ 5 w 17"/>
                  <a:gd name="T5" fmla="*/ 17 h 17"/>
                  <a:gd name="T6" fmla="*/ 17 w 17"/>
                  <a:gd name="T7" fmla="*/ 13 h 17"/>
                  <a:gd name="T8" fmla="*/ 12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7"/>
                  <a:gd name="T17" fmla="*/ 17 w 17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7">
                    <a:moveTo>
                      <a:pt x="12" y="0"/>
                    </a:moveTo>
                    <a:lnTo>
                      <a:pt x="0" y="4"/>
                    </a:lnTo>
                    <a:lnTo>
                      <a:pt x="5" y="17"/>
                    </a:lnTo>
                    <a:lnTo>
                      <a:pt x="17" y="1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54" name="Freeform 745"/>
              <p:cNvSpPr>
                <a:spLocks/>
              </p:cNvSpPr>
              <p:nvPr/>
            </p:nvSpPr>
            <p:spPr bwMode="auto">
              <a:xfrm>
                <a:off x="2899" y="1809"/>
                <a:ext cx="18" cy="16"/>
              </a:xfrm>
              <a:custGeom>
                <a:avLst/>
                <a:gdLst>
                  <a:gd name="T0" fmla="*/ 12 w 18"/>
                  <a:gd name="T1" fmla="*/ 0 h 16"/>
                  <a:gd name="T2" fmla="*/ 0 w 18"/>
                  <a:gd name="T3" fmla="*/ 4 h 16"/>
                  <a:gd name="T4" fmla="*/ 6 w 18"/>
                  <a:gd name="T5" fmla="*/ 16 h 16"/>
                  <a:gd name="T6" fmla="*/ 18 w 18"/>
                  <a:gd name="T7" fmla="*/ 12 h 16"/>
                  <a:gd name="T8" fmla="*/ 12 w 18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6"/>
                  <a:gd name="T17" fmla="*/ 18 w 18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6">
                    <a:moveTo>
                      <a:pt x="12" y="0"/>
                    </a:moveTo>
                    <a:lnTo>
                      <a:pt x="0" y="4"/>
                    </a:lnTo>
                    <a:lnTo>
                      <a:pt x="6" y="16"/>
                    </a:lnTo>
                    <a:lnTo>
                      <a:pt x="18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55" name="Freeform 746"/>
              <p:cNvSpPr>
                <a:spLocks/>
              </p:cNvSpPr>
              <p:nvPr/>
            </p:nvSpPr>
            <p:spPr bwMode="auto">
              <a:xfrm>
                <a:off x="2910" y="1834"/>
                <a:ext cx="16" cy="16"/>
              </a:xfrm>
              <a:custGeom>
                <a:avLst/>
                <a:gdLst>
                  <a:gd name="T0" fmla="*/ 12 w 16"/>
                  <a:gd name="T1" fmla="*/ 0 h 16"/>
                  <a:gd name="T2" fmla="*/ 0 w 16"/>
                  <a:gd name="T3" fmla="*/ 4 h 16"/>
                  <a:gd name="T4" fmla="*/ 4 w 16"/>
                  <a:gd name="T5" fmla="*/ 16 h 16"/>
                  <a:gd name="T6" fmla="*/ 16 w 16"/>
                  <a:gd name="T7" fmla="*/ 12 h 16"/>
                  <a:gd name="T8" fmla="*/ 12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12" y="0"/>
                    </a:moveTo>
                    <a:lnTo>
                      <a:pt x="0" y="4"/>
                    </a:lnTo>
                    <a:lnTo>
                      <a:pt x="4" y="16"/>
                    </a:lnTo>
                    <a:lnTo>
                      <a:pt x="16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56" name="Freeform 747"/>
              <p:cNvSpPr>
                <a:spLocks/>
              </p:cNvSpPr>
              <p:nvPr/>
            </p:nvSpPr>
            <p:spPr bwMode="auto">
              <a:xfrm>
                <a:off x="2919" y="1858"/>
                <a:ext cx="17" cy="17"/>
              </a:xfrm>
              <a:custGeom>
                <a:avLst/>
                <a:gdLst>
                  <a:gd name="T0" fmla="*/ 12 w 17"/>
                  <a:gd name="T1" fmla="*/ 0 h 17"/>
                  <a:gd name="T2" fmla="*/ 0 w 17"/>
                  <a:gd name="T3" fmla="*/ 4 h 17"/>
                  <a:gd name="T4" fmla="*/ 6 w 17"/>
                  <a:gd name="T5" fmla="*/ 17 h 17"/>
                  <a:gd name="T6" fmla="*/ 17 w 17"/>
                  <a:gd name="T7" fmla="*/ 13 h 17"/>
                  <a:gd name="T8" fmla="*/ 12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7"/>
                  <a:gd name="T17" fmla="*/ 17 w 17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7">
                    <a:moveTo>
                      <a:pt x="12" y="0"/>
                    </a:moveTo>
                    <a:lnTo>
                      <a:pt x="0" y="4"/>
                    </a:lnTo>
                    <a:lnTo>
                      <a:pt x="6" y="17"/>
                    </a:lnTo>
                    <a:lnTo>
                      <a:pt x="17" y="1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57" name="Freeform 748"/>
              <p:cNvSpPr>
                <a:spLocks/>
              </p:cNvSpPr>
              <p:nvPr/>
            </p:nvSpPr>
            <p:spPr bwMode="auto">
              <a:xfrm>
                <a:off x="2929" y="1883"/>
                <a:ext cx="17" cy="16"/>
              </a:xfrm>
              <a:custGeom>
                <a:avLst/>
                <a:gdLst>
                  <a:gd name="T0" fmla="*/ 11 w 17"/>
                  <a:gd name="T1" fmla="*/ 0 h 16"/>
                  <a:gd name="T2" fmla="*/ 0 w 17"/>
                  <a:gd name="T3" fmla="*/ 4 h 16"/>
                  <a:gd name="T4" fmla="*/ 5 w 17"/>
                  <a:gd name="T5" fmla="*/ 16 h 16"/>
                  <a:gd name="T6" fmla="*/ 17 w 17"/>
                  <a:gd name="T7" fmla="*/ 12 h 16"/>
                  <a:gd name="T8" fmla="*/ 11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11" y="0"/>
                    </a:moveTo>
                    <a:lnTo>
                      <a:pt x="0" y="4"/>
                    </a:lnTo>
                    <a:lnTo>
                      <a:pt x="5" y="16"/>
                    </a:lnTo>
                    <a:lnTo>
                      <a:pt x="17" y="1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58" name="Freeform 749"/>
              <p:cNvSpPr>
                <a:spLocks/>
              </p:cNvSpPr>
              <p:nvPr/>
            </p:nvSpPr>
            <p:spPr bwMode="auto">
              <a:xfrm>
                <a:off x="2939" y="1909"/>
                <a:ext cx="16" cy="16"/>
              </a:xfrm>
              <a:custGeom>
                <a:avLst/>
                <a:gdLst>
                  <a:gd name="T0" fmla="*/ 12 w 16"/>
                  <a:gd name="T1" fmla="*/ 0 h 16"/>
                  <a:gd name="T2" fmla="*/ 0 w 16"/>
                  <a:gd name="T3" fmla="*/ 4 h 16"/>
                  <a:gd name="T4" fmla="*/ 4 w 16"/>
                  <a:gd name="T5" fmla="*/ 16 h 16"/>
                  <a:gd name="T6" fmla="*/ 16 w 16"/>
                  <a:gd name="T7" fmla="*/ 12 h 16"/>
                  <a:gd name="T8" fmla="*/ 12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12" y="0"/>
                    </a:moveTo>
                    <a:lnTo>
                      <a:pt x="0" y="4"/>
                    </a:lnTo>
                    <a:lnTo>
                      <a:pt x="4" y="16"/>
                    </a:lnTo>
                    <a:lnTo>
                      <a:pt x="16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59" name="Freeform 750"/>
              <p:cNvSpPr>
                <a:spLocks/>
              </p:cNvSpPr>
              <p:nvPr/>
            </p:nvSpPr>
            <p:spPr bwMode="auto">
              <a:xfrm>
                <a:off x="2948" y="1933"/>
                <a:ext cx="18" cy="17"/>
              </a:xfrm>
              <a:custGeom>
                <a:avLst/>
                <a:gdLst>
                  <a:gd name="T0" fmla="*/ 12 w 18"/>
                  <a:gd name="T1" fmla="*/ 0 h 17"/>
                  <a:gd name="T2" fmla="*/ 0 w 18"/>
                  <a:gd name="T3" fmla="*/ 4 h 17"/>
                  <a:gd name="T4" fmla="*/ 6 w 18"/>
                  <a:gd name="T5" fmla="*/ 17 h 17"/>
                  <a:gd name="T6" fmla="*/ 18 w 18"/>
                  <a:gd name="T7" fmla="*/ 13 h 17"/>
                  <a:gd name="T8" fmla="*/ 12 w 18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7"/>
                  <a:gd name="T17" fmla="*/ 18 w 18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7">
                    <a:moveTo>
                      <a:pt x="12" y="0"/>
                    </a:moveTo>
                    <a:lnTo>
                      <a:pt x="0" y="4"/>
                    </a:lnTo>
                    <a:lnTo>
                      <a:pt x="6" y="17"/>
                    </a:lnTo>
                    <a:lnTo>
                      <a:pt x="18" y="1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60" name="Freeform 751"/>
              <p:cNvSpPr>
                <a:spLocks/>
              </p:cNvSpPr>
              <p:nvPr/>
            </p:nvSpPr>
            <p:spPr bwMode="auto">
              <a:xfrm>
                <a:off x="2958" y="1958"/>
                <a:ext cx="17" cy="16"/>
              </a:xfrm>
              <a:custGeom>
                <a:avLst/>
                <a:gdLst>
                  <a:gd name="T0" fmla="*/ 12 w 17"/>
                  <a:gd name="T1" fmla="*/ 0 h 16"/>
                  <a:gd name="T2" fmla="*/ 0 w 17"/>
                  <a:gd name="T3" fmla="*/ 4 h 16"/>
                  <a:gd name="T4" fmla="*/ 5 w 17"/>
                  <a:gd name="T5" fmla="*/ 16 h 16"/>
                  <a:gd name="T6" fmla="*/ 17 w 17"/>
                  <a:gd name="T7" fmla="*/ 12 h 16"/>
                  <a:gd name="T8" fmla="*/ 12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12" y="0"/>
                    </a:moveTo>
                    <a:lnTo>
                      <a:pt x="0" y="4"/>
                    </a:lnTo>
                    <a:lnTo>
                      <a:pt x="5" y="16"/>
                    </a:lnTo>
                    <a:lnTo>
                      <a:pt x="17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61" name="Freeform 752"/>
              <p:cNvSpPr>
                <a:spLocks/>
              </p:cNvSpPr>
              <p:nvPr/>
            </p:nvSpPr>
            <p:spPr bwMode="auto">
              <a:xfrm>
                <a:off x="2968" y="1982"/>
                <a:ext cx="16" cy="17"/>
              </a:xfrm>
              <a:custGeom>
                <a:avLst/>
                <a:gdLst>
                  <a:gd name="T0" fmla="*/ 12 w 16"/>
                  <a:gd name="T1" fmla="*/ 0 h 17"/>
                  <a:gd name="T2" fmla="*/ 0 w 16"/>
                  <a:gd name="T3" fmla="*/ 4 h 17"/>
                  <a:gd name="T4" fmla="*/ 4 w 16"/>
                  <a:gd name="T5" fmla="*/ 17 h 17"/>
                  <a:gd name="T6" fmla="*/ 16 w 16"/>
                  <a:gd name="T7" fmla="*/ 13 h 17"/>
                  <a:gd name="T8" fmla="*/ 12 w 16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7"/>
                  <a:gd name="T17" fmla="*/ 16 w 16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7">
                    <a:moveTo>
                      <a:pt x="12" y="0"/>
                    </a:moveTo>
                    <a:lnTo>
                      <a:pt x="0" y="4"/>
                    </a:lnTo>
                    <a:lnTo>
                      <a:pt x="4" y="17"/>
                    </a:lnTo>
                    <a:lnTo>
                      <a:pt x="16" y="1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62" name="Freeform 753"/>
              <p:cNvSpPr>
                <a:spLocks/>
              </p:cNvSpPr>
              <p:nvPr/>
            </p:nvSpPr>
            <p:spPr bwMode="auto">
              <a:xfrm>
                <a:off x="2978" y="2007"/>
                <a:ext cx="16" cy="16"/>
              </a:xfrm>
              <a:custGeom>
                <a:avLst/>
                <a:gdLst>
                  <a:gd name="T0" fmla="*/ 12 w 16"/>
                  <a:gd name="T1" fmla="*/ 0 h 16"/>
                  <a:gd name="T2" fmla="*/ 0 w 16"/>
                  <a:gd name="T3" fmla="*/ 4 h 16"/>
                  <a:gd name="T4" fmla="*/ 4 w 16"/>
                  <a:gd name="T5" fmla="*/ 16 h 16"/>
                  <a:gd name="T6" fmla="*/ 16 w 16"/>
                  <a:gd name="T7" fmla="*/ 12 h 16"/>
                  <a:gd name="T8" fmla="*/ 12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12" y="0"/>
                    </a:moveTo>
                    <a:lnTo>
                      <a:pt x="0" y="4"/>
                    </a:lnTo>
                    <a:lnTo>
                      <a:pt x="4" y="16"/>
                    </a:lnTo>
                    <a:lnTo>
                      <a:pt x="16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63" name="Freeform 754"/>
              <p:cNvSpPr>
                <a:spLocks/>
              </p:cNvSpPr>
              <p:nvPr/>
            </p:nvSpPr>
            <p:spPr bwMode="auto">
              <a:xfrm>
                <a:off x="2987" y="2033"/>
                <a:ext cx="17" cy="15"/>
              </a:xfrm>
              <a:custGeom>
                <a:avLst/>
                <a:gdLst>
                  <a:gd name="T0" fmla="*/ 12 w 17"/>
                  <a:gd name="T1" fmla="*/ 0 h 15"/>
                  <a:gd name="T2" fmla="*/ 0 w 17"/>
                  <a:gd name="T3" fmla="*/ 4 h 15"/>
                  <a:gd name="T4" fmla="*/ 5 w 17"/>
                  <a:gd name="T5" fmla="*/ 15 h 15"/>
                  <a:gd name="T6" fmla="*/ 17 w 17"/>
                  <a:gd name="T7" fmla="*/ 12 h 15"/>
                  <a:gd name="T8" fmla="*/ 12 w 17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5"/>
                  <a:gd name="T17" fmla="*/ 17 w 17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5">
                    <a:moveTo>
                      <a:pt x="12" y="0"/>
                    </a:moveTo>
                    <a:lnTo>
                      <a:pt x="0" y="4"/>
                    </a:lnTo>
                    <a:lnTo>
                      <a:pt x="5" y="15"/>
                    </a:lnTo>
                    <a:lnTo>
                      <a:pt x="17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64" name="Freeform 755"/>
              <p:cNvSpPr>
                <a:spLocks/>
              </p:cNvSpPr>
              <p:nvPr/>
            </p:nvSpPr>
            <p:spPr bwMode="auto">
              <a:xfrm>
                <a:off x="2996" y="2056"/>
                <a:ext cx="18" cy="18"/>
              </a:xfrm>
              <a:custGeom>
                <a:avLst/>
                <a:gdLst>
                  <a:gd name="T0" fmla="*/ 12 w 18"/>
                  <a:gd name="T1" fmla="*/ 0 h 18"/>
                  <a:gd name="T2" fmla="*/ 0 w 18"/>
                  <a:gd name="T3" fmla="*/ 4 h 18"/>
                  <a:gd name="T4" fmla="*/ 6 w 18"/>
                  <a:gd name="T5" fmla="*/ 18 h 18"/>
                  <a:gd name="T6" fmla="*/ 18 w 18"/>
                  <a:gd name="T7" fmla="*/ 14 h 18"/>
                  <a:gd name="T8" fmla="*/ 12 w 18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8"/>
                  <a:gd name="T17" fmla="*/ 18 w 18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8">
                    <a:moveTo>
                      <a:pt x="12" y="0"/>
                    </a:moveTo>
                    <a:lnTo>
                      <a:pt x="0" y="4"/>
                    </a:lnTo>
                    <a:lnTo>
                      <a:pt x="6" y="18"/>
                    </a:lnTo>
                    <a:lnTo>
                      <a:pt x="18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65" name="Freeform 756"/>
              <p:cNvSpPr>
                <a:spLocks/>
              </p:cNvSpPr>
              <p:nvPr/>
            </p:nvSpPr>
            <p:spPr bwMode="auto">
              <a:xfrm>
                <a:off x="3007" y="2082"/>
                <a:ext cx="16" cy="16"/>
              </a:xfrm>
              <a:custGeom>
                <a:avLst/>
                <a:gdLst>
                  <a:gd name="T0" fmla="*/ 12 w 16"/>
                  <a:gd name="T1" fmla="*/ 0 h 16"/>
                  <a:gd name="T2" fmla="*/ 0 w 16"/>
                  <a:gd name="T3" fmla="*/ 4 h 16"/>
                  <a:gd name="T4" fmla="*/ 4 w 16"/>
                  <a:gd name="T5" fmla="*/ 16 h 16"/>
                  <a:gd name="T6" fmla="*/ 16 w 16"/>
                  <a:gd name="T7" fmla="*/ 12 h 16"/>
                  <a:gd name="T8" fmla="*/ 12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12" y="0"/>
                    </a:moveTo>
                    <a:lnTo>
                      <a:pt x="0" y="4"/>
                    </a:lnTo>
                    <a:lnTo>
                      <a:pt x="4" y="16"/>
                    </a:lnTo>
                    <a:lnTo>
                      <a:pt x="16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66" name="Freeform 757"/>
              <p:cNvSpPr>
                <a:spLocks/>
              </p:cNvSpPr>
              <p:nvPr/>
            </p:nvSpPr>
            <p:spPr bwMode="auto">
              <a:xfrm>
                <a:off x="3016" y="2107"/>
                <a:ext cx="18" cy="16"/>
              </a:xfrm>
              <a:custGeom>
                <a:avLst/>
                <a:gdLst>
                  <a:gd name="T0" fmla="*/ 12 w 18"/>
                  <a:gd name="T1" fmla="*/ 0 h 16"/>
                  <a:gd name="T2" fmla="*/ 0 w 18"/>
                  <a:gd name="T3" fmla="*/ 4 h 16"/>
                  <a:gd name="T4" fmla="*/ 6 w 18"/>
                  <a:gd name="T5" fmla="*/ 16 h 16"/>
                  <a:gd name="T6" fmla="*/ 18 w 18"/>
                  <a:gd name="T7" fmla="*/ 12 h 16"/>
                  <a:gd name="T8" fmla="*/ 12 w 18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6"/>
                  <a:gd name="T17" fmla="*/ 18 w 18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6">
                    <a:moveTo>
                      <a:pt x="12" y="0"/>
                    </a:moveTo>
                    <a:lnTo>
                      <a:pt x="0" y="4"/>
                    </a:lnTo>
                    <a:lnTo>
                      <a:pt x="6" y="16"/>
                    </a:lnTo>
                    <a:lnTo>
                      <a:pt x="18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67" name="Freeform 758"/>
              <p:cNvSpPr>
                <a:spLocks/>
              </p:cNvSpPr>
              <p:nvPr/>
            </p:nvSpPr>
            <p:spPr bwMode="auto">
              <a:xfrm>
                <a:off x="3026" y="2131"/>
                <a:ext cx="17" cy="16"/>
              </a:xfrm>
              <a:custGeom>
                <a:avLst/>
                <a:gdLst>
                  <a:gd name="T0" fmla="*/ 12 w 17"/>
                  <a:gd name="T1" fmla="*/ 0 h 16"/>
                  <a:gd name="T2" fmla="*/ 0 w 17"/>
                  <a:gd name="T3" fmla="*/ 4 h 16"/>
                  <a:gd name="T4" fmla="*/ 5 w 17"/>
                  <a:gd name="T5" fmla="*/ 16 h 16"/>
                  <a:gd name="T6" fmla="*/ 17 w 17"/>
                  <a:gd name="T7" fmla="*/ 12 h 16"/>
                  <a:gd name="T8" fmla="*/ 12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12" y="0"/>
                    </a:moveTo>
                    <a:lnTo>
                      <a:pt x="0" y="4"/>
                    </a:lnTo>
                    <a:lnTo>
                      <a:pt x="5" y="16"/>
                    </a:lnTo>
                    <a:lnTo>
                      <a:pt x="17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68" name="Freeform 759"/>
              <p:cNvSpPr>
                <a:spLocks/>
              </p:cNvSpPr>
              <p:nvPr/>
            </p:nvSpPr>
            <p:spPr bwMode="auto">
              <a:xfrm>
                <a:off x="3036" y="2156"/>
                <a:ext cx="16" cy="16"/>
              </a:xfrm>
              <a:custGeom>
                <a:avLst/>
                <a:gdLst>
                  <a:gd name="T0" fmla="*/ 12 w 16"/>
                  <a:gd name="T1" fmla="*/ 0 h 16"/>
                  <a:gd name="T2" fmla="*/ 0 w 16"/>
                  <a:gd name="T3" fmla="*/ 4 h 16"/>
                  <a:gd name="T4" fmla="*/ 4 w 16"/>
                  <a:gd name="T5" fmla="*/ 16 h 16"/>
                  <a:gd name="T6" fmla="*/ 16 w 16"/>
                  <a:gd name="T7" fmla="*/ 12 h 16"/>
                  <a:gd name="T8" fmla="*/ 12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12" y="0"/>
                    </a:moveTo>
                    <a:lnTo>
                      <a:pt x="0" y="4"/>
                    </a:lnTo>
                    <a:lnTo>
                      <a:pt x="4" y="16"/>
                    </a:lnTo>
                    <a:lnTo>
                      <a:pt x="16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69" name="Freeform 760"/>
              <p:cNvSpPr>
                <a:spLocks/>
              </p:cNvSpPr>
              <p:nvPr/>
            </p:nvSpPr>
            <p:spPr bwMode="auto">
              <a:xfrm>
                <a:off x="3046" y="2180"/>
                <a:ext cx="17" cy="18"/>
              </a:xfrm>
              <a:custGeom>
                <a:avLst/>
                <a:gdLst>
                  <a:gd name="T0" fmla="*/ 12 w 17"/>
                  <a:gd name="T1" fmla="*/ 0 h 18"/>
                  <a:gd name="T2" fmla="*/ 0 w 17"/>
                  <a:gd name="T3" fmla="*/ 4 h 18"/>
                  <a:gd name="T4" fmla="*/ 5 w 17"/>
                  <a:gd name="T5" fmla="*/ 18 h 18"/>
                  <a:gd name="T6" fmla="*/ 17 w 17"/>
                  <a:gd name="T7" fmla="*/ 14 h 18"/>
                  <a:gd name="T8" fmla="*/ 12 w 17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8"/>
                  <a:gd name="T17" fmla="*/ 17 w 17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8">
                    <a:moveTo>
                      <a:pt x="12" y="0"/>
                    </a:moveTo>
                    <a:lnTo>
                      <a:pt x="0" y="4"/>
                    </a:lnTo>
                    <a:lnTo>
                      <a:pt x="5" y="18"/>
                    </a:lnTo>
                    <a:lnTo>
                      <a:pt x="17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70" name="Freeform 761"/>
              <p:cNvSpPr>
                <a:spLocks/>
              </p:cNvSpPr>
              <p:nvPr/>
            </p:nvSpPr>
            <p:spPr bwMode="auto">
              <a:xfrm>
                <a:off x="3055" y="2206"/>
                <a:ext cx="17" cy="16"/>
              </a:xfrm>
              <a:custGeom>
                <a:avLst/>
                <a:gdLst>
                  <a:gd name="T0" fmla="*/ 12 w 17"/>
                  <a:gd name="T1" fmla="*/ 0 h 16"/>
                  <a:gd name="T2" fmla="*/ 0 w 17"/>
                  <a:gd name="T3" fmla="*/ 4 h 16"/>
                  <a:gd name="T4" fmla="*/ 5 w 17"/>
                  <a:gd name="T5" fmla="*/ 16 h 16"/>
                  <a:gd name="T6" fmla="*/ 17 w 17"/>
                  <a:gd name="T7" fmla="*/ 12 h 16"/>
                  <a:gd name="T8" fmla="*/ 12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12" y="0"/>
                    </a:moveTo>
                    <a:lnTo>
                      <a:pt x="0" y="4"/>
                    </a:lnTo>
                    <a:lnTo>
                      <a:pt x="5" y="16"/>
                    </a:lnTo>
                    <a:lnTo>
                      <a:pt x="17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71" name="Freeform 762"/>
              <p:cNvSpPr>
                <a:spLocks/>
              </p:cNvSpPr>
              <p:nvPr/>
            </p:nvSpPr>
            <p:spPr bwMode="auto">
              <a:xfrm>
                <a:off x="3064" y="2231"/>
                <a:ext cx="18" cy="16"/>
              </a:xfrm>
              <a:custGeom>
                <a:avLst/>
                <a:gdLst>
                  <a:gd name="T0" fmla="*/ 12 w 18"/>
                  <a:gd name="T1" fmla="*/ 0 h 16"/>
                  <a:gd name="T2" fmla="*/ 0 w 18"/>
                  <a:gd name="T3" fmla="*/ 4 h 16"/>
                  <a:gd name="T4" fmla="*/ 6 w 18"/>
                  <a:gd name="T5" fmla="*/ 16 h 16"/>
                  <a:gd name="T6" fmla="*/ 18 w 18"/>
                  <a:gd name="T7" fmla="*/ 12 h 16"/>
                  <a:gd name="T8" fmla="*/ 12 w 18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6"/>
                  <a:gd name="T17" fmla="*/ 18 w 18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6">
                    <a:moveTo>
                      <a:pt x="12" y="0"/>
                    </a:moveTo>
                    <a:lnTo>
                      <a:pt x="0" y="4"/>
                    </a:lnTo>
                    <a:lnTo>
                      <a:pt x="6" y="16"/>
                    </a:lnTo>
                    <a:lnTo>
                      <a:pt x="18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72" name="Freeform 763"/>
              <p:cNvSpPr>
                <a:spLocks/>
              </p:cNvSpPr>
              <p:nvPr/>
            </p:nvSpPr>
            <p:spPr bwMode="auto">
              <a:xfrm>
                <a:off x="3075" y="2255"/>
                <a:ext cx="16" cy="17"/>
              </a:xfrm>
              <a:custGeom>
                <a:avLst/>
                <a:gdLst>
                  <a:gd name="T0" fmla="*/ 12 w 16"/>
                  <a:gd name="T1" fmla="*/ 0 h 17"/>
                  <a:gd name="T2" fmla="*/ 0 w 16"/>
                  <a:gd name="T3" fmla="*/ 4 h 17"/>
                  <a:gd name="T4" fmla="*/ 4 w 16"/>
                  <a:gd name="T5" fmla="*/ 17 h 17"/>
                  <a:gd name="T6" fmla="*/ 16 w 16"/>
                  <a:gd name="T7" fmla="*/ 13 h 17"/>
                  <a:gd name="T8" fmla="*/ 12 w 16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7"/>
                  <a:gd name="T17" fmla="*/ 16 w 16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7">
                    <a:moveTo>
                      <a:pt x="12" y="0"/>
                    </a:moveTo>
                    <a:lnTo>
                      <a:pt x="0" y="4"/>
                    </a:lnTo>
                    <a:lnTo>
                      <a:pt x="4" y="17"/>
                    </a:lnTo>
                    <a:lnTo>
                      <a:pt x="16" y="1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73" name="Freeform 764"/>
              <p:cNvSpPr>
                <a:spLocks/>
              </p:cNvSpPr>
              <p:nvPr/>
            </p:nvSpPr>
            <p:spPr bwMode="auto">
              <a:xfrm>
                <a:off x="3084" y="2280"/>
                <a:ext cx="18" cy="16"/>
              </a:xfrm>
              <a:custGeom>
                <a:avLst/>
                <a:gdLst>
                  <a:gd name="T0" fmla="*/ 12 w 18"/>
                  <a:gd name="T1" fmla="*/ 0 h 16"/>
                  <a:gd name="T2" fmla="*/ 0 w 18"/>
                  <a:gd name="T3" fmla="*/ 4 h 16"/>
                  <a:gd name="T4" fmla="*/ 6 w 18"/>
                  <a:gd name="T5" fmla="*/ 16 h 16"/>
                  <a:gd name="T6" fmla="*/ 18 w 18"/>
                  <a:gd name="T7" fmla="*/ 12 h 16"/>
                  <a:gd name="T8" fmla="*/ 12 w 18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6"/>
                  <a:gd name="T17" fmla="*/ 18 w 18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6">
                    <a:moveTo>
                      <a:pt x="12" y="0"/>
                    </a:moveTo>
                    <a:lnTo>
                      <a:pt x="0" y="4"/>
                    </a:lnTo>
                    <a:lnTo>
                      <a:pt x="6" y="16"/>
                    </a:lnTo>
                    <a:lnTo>
                      <a:pt x="18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74" name="Freeform 765"/>
              <p:cNvSpPr>
                <a:spLocks/>
              </p:cNvSpPr>
              <p:nvPr/>
            </p:nvSpPr>
            <p:spPr bwMode="auto">
              <a:xfrm>
                <a:off x="3094" y="2305"/>
                <a:ext cx="17" cy="16"/>
              </a:xfrm>
              <a:custGeom>
                <a:avLst/>
                <a:gdLst>
                  <a:gd name="T0" fmla="*/ 12 w 17"/>
                  <a:gd name="T1" fmla="*/ 0 h 16"/>
                  <a:gd name="T2" fmla="*/ 0 w 17"/>
                  <a:gd name="T3" fmla="*/ 4 h 16"/>
                  <a:gd name="T4" fmla="*/ 5 w 17"/>
                  <a:gd name="T5" fmla="*/ 16 h 16"/>
                  <a:gd name="T6" fmla="*/ 17 w 17"/>
                  <a:gd name="T7" fmla="*/ 12 h 16"/>
                  <a:gd name="T8" fmla="*/ 12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12" y="0"/>
                    </a:moveTo>
                    <a:lnTo>
                      <a:pt x="0" y="4"/>
                    </a:lnTo>
                    <a:lnTo>
                      <a:pt x="5" y="16"/>
                    </a:lnTo>
                    <a:lnTo>
                      <a:pt x="17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75" name="Freeform 766"/>
              <p:cNvSpPr>
                <a:spLocks/>
              </p:cNvSpPr>
              <p:nvPr/>
            </p:nvSpPr>
            <p:spPr bwMode="auto">
              <a:xfrm>
                <a:off x="3104" y="2329"/>
                <a:ext cx="16" cy="16"/>
              </a:xfrm>
              <a:custGeom>
                <a:avLst/>
                <a:gdLst>
                  <a:gd name="T0" fmla="*/ 12 w 16"/>
                  <a:gd name="T1" fmla="*/ 0 h 16"/>
                  <a:gd name="T2" fmla="*/ 0 w 16"/>
                  <a:gd name="T3" fmla="*/ 4 h 16"/>
                  <a:gd name="T4" fmla="*/ 4 w 16"/>
                  <a:gd name="T5" fmla="*/ 16 h 16"/>
                  <a:gd name="T6" fmla="*/ 16 w 16"/>
                  <a:gd name="T7" fmla="*/ 12 h 16"/>
                  <a:gd name="T8" fmla="*/ 12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12" y="0"/>
                    </a:moveTo>
                    <a:lnTo>
                      <a:pt x="0" y="4"/>
                    </a:lnTo>
                    <a:lnTo>
                      <a:pt x="4" y="16"/>
                    </a:lnTo>
                    <a:lnTo>
                      <a:pt x="16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76" name="Freeform 767"/>
              <p:cNvSpPr>
                <a:spLocks/>
              </p:cNvSpPr>
              <p:nvPr/>
            </p:nvSpPr>
            <p:spPr bwMode="auto">
              <a:xfrm>
                <a:off x="3114" y="2355"/>
                <a:ext cx="17" cy="16"/>
              </a:xfrm>
              <a:custGeom>
                <a:avLst/>
                <a:gdLst>
                  <a:gd name="T0" fmla="*/ 11 w 17"/>
                  <a:gd name="T1" fmla="*/ 0 h 16"/>
                  <a:gd name="T2" fmla="*/ 0 w 17"/>
                  <a:gd name="T3" fmla="*/ 4 h 16"/>
                  <a:gd name="T4" fmla="*/ 5 w 17"/>
                  <a:gd name="T5" fmla="*/ 16 h 16"/>
                  <a:gd name="T6" fmla="*/ 17 w 17"/>
                  <a:gd name="T7" fmla="*/ 12 h 16"/>
                  <a:gd name="T8" fmla="*/ 11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11" y="0"/>
                    </a:moveTo>
                    <a:lnTo>
                      <a:pt x="0" y="4"/>
                    </a:lnTo>
                    <a:lnTo>
                      <a:pt x="5" y="16"/>
                    </a:lnTo>
                    <a:lnTo>
                      <a:pt x="17" y="1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77" name="Freeform 768"/>
              <p:cNvSpPr>
                <a:spLocks/>
              </p:cNvSpPr>
              <p:nvPr/>
            </p:nvSpPr>
            <p:spPr bwMode="auto">
              <a:xfrm>
                <a:off x="3123" y="2379"/>
                <a:ext cx="17" cy="17"/>
              </a:xfrm>
              <a:custGeom>
                <a:avLst/>
                <a:gdLst>
                  <a:gd name="T0" fmla="*/ 12 w 17"/>
                  <a:gd name="T1" fmla="*/ 0 h 17"/>
                  <a:gd name="T2" fmla="*/ 0 w 17"/>
                  <a:gd name="T3" fmla="*/ 4 h 17"/>
                  <a:gd name="T4" fmla="*/ 5 w 17"/>
                  <a:gd name="T5" fmla="*/ 17 h 17"/>
                  <a:gd name="T6" fmla="*/ 17 w 17"/>
                  <a:gd name="T7" fmla="*/ 13 h 17"/>
                  <a:gd name="T8" fmla="*/ 12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7"/>
                  <a:gd name="T17" fmla="*/ 17 w 17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7">
                    <a:moveTo>
                      <a:pt x="12" y="0"/>
                    </a:moveTo>
                    <a:lnTo>
                      <a:pt x="0" y="4"/>
                    </a:lnTo>
                    <a:lnTo>
                      <a:pt x="5" y="17"/>
                    </a:lnTo>
                    <a:lnTo>
                      <a:pt x="17" y="1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78" name="Freeform 769"/>
              <p:cNvSpPr>
                <a:spLocks/>
              </p:cNvSpPr>
              <p:nvPr/>
            </p:nvSpPr>
            <p:spPr bwMode="auto">
              <a:xfrm>
                <a:off x="3133" y="2404"/>
                <a:ext cx="16" cy="16"/>
              </a:xfrm>
              <a:custGeom>
                <a:avLst/>
                <a:gdLst>
                  <a:gd name="T0" fmla="*/ 12 w 16"/>
                  <a:gd name="T1" fmla="*/ 0 h 16"/>
                  <a:gd name="T2" fmla="*/ 0 w 16"/>
                  <a:gd name="T3" fmla="*/ 4 h 16"/>
                  <a:gd name="T4" fmla="*/ 4 w 16"/>
                  <a:gd name="T5" fmla="*/ 16 h 16"/>
                  <a:gd name="T6" fmla="*/ 16 w 16"/>
                  <a:gd name="T7" fmla="*/ 12 h 16"/>
                  <a:gd name="T8" fmla="*/ 12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12" y="0"/>
                    </a:moveTo>
                    <a:lnTo>
                      <a:pt x="0" y="4"/>
                    </a:lnTo>
                    <a:lnTo>
                      <a:pt x="4" y="16"/>
                    </a:lnTo>
                    <a:lnTo>
                      <a:pt x="16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79" name="Freeform 770"/>
              <p:cNvSpPr>
                <a:spLocks/>
              </p:cNvSpPr>
              <p:nvPr/>
            </p:nvSpPr>
            <p:spPr bwMode="auto">
              <a:xfrm>
                <a:off x="3143" y="2429"/>
                <a:ext cx="16" cy="16"/>
              </a:xfrm>
              <a:custGeom>
                <a:avLst/>
                <a:gdLst>
                  <a:gd name="T0" fmla="*/ 12 w 16"/>
                  <a:gd name="T1" fmla="*/ 0 h 16"/>
                  <a:gd name="T2" fmla="*/ 0 w 16"/>
                  <a:gd name="T3" fmla="*/ 4 h 16"/>
                  <a:gd name="T4" fmla="*/ 4 w 16"/>
                  <a:gd name="T5" fmla="*/ 16 h 16"/>
                  <a:gd name="T6" fmla="*/ 16 w 16"/>
                  <a:gd name="T7" fmla="*/ 12 h 16"/>
                  <a:gd name="T8" fmla="*/ 12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12" y="0"/>
                    </a:moveTo>
                    <a:lnTo>
                      <a:pt x="0" y="4"/>
                    </a:lnTo>
                    <a:lnTo>
                      <a:pt x="4" y="16"/>
                    </a:lnTo>
                    <a:lnTo>
                      <a:pt x="16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80" name="Freeform 771"/>
              <p:cNvSpPr>
                <a:spLocks/>
              </p:cNvSpPr>
              <p:nvPr/>
            </p:nvSpPr>
            <p:spPr bwMode="auto">
              <a:xfrm>
                <a:off x="3152" y="2453"/>
                <a:ext cx="17" cy="17"/>
              </a:xfrm>
              <a:custGeom>
                <a:avLst/>
                <a:gdLst>
                  <a:gd name="T0" fmla="*/ 12 w 17"/>
                  <a:gd name="T1" fmla="*/ 0 h 17"/>
                  <a:gd name="T2" fmla="*/ 0 w 17"/>
                  <a:gd name="T3" fmla="*/ 4 h 17"/>
                  <a:gd name="T4" fmla="*/ 5 w 17"/>
                  <a:gd name="T5" fmla="*/ 17 h 17"/>
                  <a:gd name="T6" fmla="*/ 17 w 17"/>
                  <a:gd name="T7" fmla="*/ 14 h 17"/>
                  <a:gd name="T8" fmla="*/ 12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7"/>
                  <a:gd name="T17" fmla="*/ 17 w 17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7">
                    <a:moveTo>
                      <a:pt x="12" y="0"/>
                    </a:moveTo>
                    <a:lnTo>
                      <a:pt x="0" y="4"/>
                    </a:lnTo>
                    <a:lnTo>
                      <a:pt x="5" y="17"/>
                    </a:lnTo>
                    <a:lnTo>
                      <a:pt x="17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81" name="Freeform 772"/>
              <p:cNvSpPr>
                <a:spLocks/>
              </p:cNvSpPr>
              <p:nvPr/>
            </p:nvSpPr>
            <p:spPr bwMode="auto">
              <a:xfrm>
                <a:off x="3161" y="2478"/>
                <a:ext cx="18" cy="16"/>
              </a:xfrm>
              <a:custGeom>
                <a:avLst/>
                <a:gdLst>
                  <a:gd name="T0" fmla="*/ 12 w 18"/>
                  <a:gd name="T1" fmla="*/ 0 h 16"/>
                  <a:gd name="T2" fmla="*/ 0 w 18"/>
                  <a:gd name="T3" fmla="*/ 4 h 16"/>
                  <a:gd name="T4" fmla="*/ 6 w 18"/>
                  <a:gd name="T5" fmla="*/ 16 h 16"/>
                  <a:gd name="T6" fmla="*/ 18 w 18"/>
                  <a:gd name="T7" fmla="*/ 12 h 16"/>
                  <a:gd name="T8" fmla="*/ 12 w 18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6"/>
                  <a:gd name="T17" fmla="*/ 18 w 18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6">
                    <a:moveTo>
                      <a:pt x="12" y="0"/>
                    </a:moveTo>
                    <a:lnTo>
                      <a:pt x="0" y="4"/>
                    </a:lnTo>
                    <a:lnTo>
                      <a:pt x="6" y="16"/>
                    </a:lnTo>
                    <a:lnTo>
                      <a:pt x="18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82" name="Freeform 773"/>
              <p:cNvSpPr>
                <a:spLocks/>
              </p:cNvSpPr>
              <p:nvPr/>
            </p:nvSpPr>
            <p:spPr bwMode="auto">
              <a:xfrm>
                <a:off x="3172" y="2504"/>
                <a:ext cx="16" cy="16"/>
              </a:xfrm>
              <a:custGeom>
                <a:avLst/>
                <a:gdLst>
                  <a:gd name="T0" fmla="*/ 12 w 16"/>
                  <a:gd name="T1" fmla="*/ 0 h 16"/>
                  <a:gd name="T2" fmla="*/ 0 w 16"/>
                  <a:gd name="T3" fmla="*/ 4 h 16"/>
                  <a:gd name="T4" fmla="*/ 4 w 16"/>
                  <a:gd name="T5" fmla="*/ 16 h 16"/>
                  <a:gd name="T6" fmla="*/ 16 w 16"/>
                  <a:gd name="T7" fmla="*/ 12 h 16"/>
                  <a:gd name="T8" fmla="*/ 12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12" y="0"/>
                    </a:moveTo>
                    <a:lnTo>
                      <a:pt x="0" y="4"/>
                    </a:lnTo>
                    <a:lnTo>
                      <a:pt x="4" y="16"/>
                    </a:lnTo>
                    <a:lnTo>
                      <a:pt x="16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83" name="Freeform 774"/>
              <p:cNvSpPr>
                <a:spLocks/>
              </p:cNvSpPr>
              <p:nvPr/>
            </p:nvSpPr>
            <p:spPr bwMode="auto">
              <a:xfrm>
                <a:off x="3181" y="2528"/>
                <a:ext cx="18" cy="16"/>
              </a:xfrm>
              <a:custGeom>
                <a:avLst/>
                <a:gdLst>
                  <a:gd name="T0" fmla="*/ 12 w 18"/>
                  <a:gd name="T1" fmla="*/ 0 h 16"/>
                  <a:gd name="T2" fmla="*/ 0 w 18"/>
                  <a:gd name="T3" fmla="*/ 4 h 16"/>
                  <a:gd name="T4" fmla="*/ 6 w 18"/>
                  <a:gd name="T5" fmla="*/ 16 h 16"/>
                  <a:gd name="T6" fmla="*/ 18 w 18"/>
                  <a:gd name="T7" fmla="*/ 12 h 16"/>
                  <a:gd name="T8" fmla="*/ 12 w 18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6"/>
                  <a:gd name="T17" fmla="*/ 18 w 18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6">
                    <a:moveTo>
                      <a:pt x="12" y="0"/>
                    </a:moveTo>
                    <a:lnTo>
                      <a:pt x="0" y="4"/>
                    </a:lnTo>
                    <a:lnTo>
                      <a:pt x="6" y="16"/>
                    </a:lnTo>
                    <a:lnTo>
                      <a:pt x="18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84" name="Freeform 775"/>
              <p:cNvSpPr>
                <a:spLocks/>
              </p:cNvSpPr>
              <p:nvPr/>
            </p:nvSpPr>
            <p:spPr bwMode="auto">
              <a:xfrm>
                <a:off x="3191" y="2553"/>
                <a:ext cx="17" cy="16"/>
              </a:xfrm>
              <a:custGeom>
                <a:avLst/>
                <a:gdLst>
                  <a:gd name="T0" fmla="*/ 12 w 17"/>
                  <a:gd name="T1" fmla="*/ 0 h 16"/>
                  <a:gd name="T2" fmla="*/ 0 w 17"/>
                  <a:gd name="T3" fmla="*/ 4 h 16"/>
                  <a:gd name="T4" fmla="*/ 5 w 17"/>
                  <a:gd name="T5" fmla="*/ 16 h 16"/>
                  <a:gd name="T6" fmla="*/ 17 w 17"/>
                  <a:gd name="T7" fmla="*/ 12 h 16"/>
                  <a:gd name="T8" fmla="*/ 12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12" y="0"/>
                    </a:moveTo>
                    <a:lnTo>
                      <a:pt x="0" y="4"/>
                    </a:lnTo>
                    <a:lnTo>
                      <a:pt x="5" y="16"/>
                    </a:lnTo>
                    <a:lnTo>
                      <a:pt x="17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85" name="Freeform 776"/>
              <p:cNvSpPr>
                <a:spLocks/>
              </p:cNvSpPr>
              <p:nvPr/>
            </p:nvSpPr>
            <p:spPr bwMode="auto">
              <a:xfrm>
                <a:off x="3201" y="2577"/>
                <a:ext cx="16" cy="17"/>
              </a:xfrm>
              <a:custGeom>
                <a:avLst/>
                <a:gdLst>
                  <a:gd name="T0" fmla="*/ 12 w 16"/>
                  <a:gd name="T1" fmla="*/ 0 h 17"/>
                  <a:gd name="T2" fmla="*/ 0 w 16"/>
                  <a:gd name="T3" fmla="*/ 4 h 17"/>
                  <a:gd name="T4" fmla="*/ 4 w 16"/>
                  <a:gd name="T5" fmla="*/ 17 h 17"/>
                  <a:gd name="T6" fmla="*/ 16 w 16"/>
                  <a:gd name="T7" fmla="*/ 13 h 17"/>
                  <a:gd name="T8" fmla="*/ 12 w 16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7"/>
                  <a:gd name="T17" fmla="*/ 16 w 16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7">
                    <a:moveTo>
                      <a:pt x="12" y="0"/>
                    </a:moveTo>
                    <a:lnTo>
                      <a:pt x="0" y="4"/>
                    </a:lnTo>
                    <a:lnTo>
                      <a:pt x="4" y="17"/>
                    </a:lnTo>
                    <a:lnTo>
                      <a:pt x="16" y="1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86" name="Freeform 777"/>
              <p:cNvSpPr>
                <a:spLocks/>
              </p:cNvSpPr>
              <p:nvPr/>
            </p:nvSpPr>
            <p:spPr bwMode="auto">
              <a:xfrm>
                <a:off x="3211" y="2602"/>
                <a:ext cx="17" cy="16"/>
              </a:xfrm>
              <a:custGeom>
                <a:avLst/>
                <a:gdLst>
                  <a:gd name="T0" fmla="*/ 12 w 17"/>
                  <a:gd name="T1" fmla="*/ 0 h 16"/>
                  <a:gd name="T2" fmla="*/ 0 w 17"/>
                  <a:gd name="T3" fmla="*/ 4 h 16"/>
                  <a:gd name="T4" fmla="*/ 5 w 17"/>
                  <a:gd name="T5" fmla="*/ 16 h 16"/>
                  <a:gd name="T6" fmla="*/ 17 w 17"/>
                  <a:gd name="T7" fmla="*/ 12 h 16"/>
                  <a:gd name="T8" fmla="*/ 12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12" y="0"/>
                    </a:moveTo>
                    <a:lnTo>
                      <a:pt x="0" y="4"/>
                    </a:lnTo>
                    <a:lnTo>
                      <a:pt x="5" y="16"/>
                    </a:lnTo>
                    <a:lnTo>
                      <a:pt x="17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87" name="Freeform 778"/>
              <p:cNvSpPr>
                <a:spLocks/>
              </p:cNvSpPr>
              <p:nvPr/>
            </p:nvSpPr>
            <p:spPr bwMode="auto">
              <a:xfrm>
                <a:off x="3220" y="2628"/>
                <a:ext cx="17" cy="16"/>
              </a:xfrm>
              <a:custGeom>
                <a:avLst/>
                <a:gdLst>
                  <a:gd name="T0" fmla="*/ 12 w 17"/>
                  <a:gd name="T1" fmla="*/ 0 h 16"/>
                  <a:gd name="T2" fmla="*/ 0 w 17"/>
                  <a:gd name="T3" fmla="*/ 4 h 16"/>
                  <a:gd name="T4" fmla="*/ 5 w 17"/>
                  <a:gd name="T5" fmla="*/ 16 h 16"/>
                  <a:gd name="T6" fmla="*/ 17 w 17"/>
                  <a:gd name="T7" fmla="*/ 12 h 16"/>
                  <a:gd name="T8" fmla="*/ 12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12" y="0"/>
                    </a:moveTo>
                    <a:lnTo>
                      <a:pt x="0" y="4"/>
                    </a:lnTo>
                    <a:lnTo>
                      <a:pt x="5" y="16"/>
                    </a:lnTo>
                    <a:lnTo>
                      <a:pt x="17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88" name="Freeform 779"/>
              <p:cNvSpPr>
                <a:spLocks/>
              </p:cNvSpPr>
              <p:nvPr/>
            </p:nvSpPr>
            <p:spPr bwMode="auto">
              <a:xfrm>
                <a:off x="3229" y="2652"/>
                <a:ext cx="18" cy="17"/>
              </a:xfrm>
              <a:custGeom>
                <a:avLst/>
                <a:gdLst>
                  <a:gd name="T0" fmla="*/ 12 w 18"/>
                  <a:gd name="T1" fmla="*/ 0 h 17"/>
                  <a:gd name="T2" fmla="*/ 0 w 18"/>
                  <a:gd name="T3" fmla="*/ 4 h 17"/>
                  <a:gd name="T4" fmla="*/ 6 w 18"/>
                  <a:gd name="T5" fmla="*/ 17 h 17"/>
                  <a:gd name="T6" fmla="*/ 18 w 18"/>
                  <a:gd name="T7" fmla="*/ 13 h 17"/>
                  <a:gd name="T8" fmla="*/ 12 w 18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7"/>
                  <a:gd name="T17" fmla="*/ 18 w 18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7">
                    <a:moveTo>
                      <a:pt x="12" y="0"/>
                    </a:moveTo>
                    <a:lnTo>
                      <a:pt x="0" y="4"/>
                    </a:lnTo>
                    <a:lnTo>
                      <a:pt x="6" y="17"/>
                    </a:lnTo>
                    <a:lnTo>
                      <a:pt x="18" y="1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89" name="Freeform 780"/>
              <p:cNvSpPr>
                <a:spLocks/>
              </p:cNvSpPr>
              <p:nvPr/>
            </p:nvSpPr>
            <p:spPr bwMode="auto">
              <a:xfrm>
                <a:off x="3207" y="2652"/>
                <a:ext cx="68" cy="79"/>
              </a:xfrm>
              <a:custGeom>
                <a:avLst/>
                <a:gdLst>
                  <a:gd name="T0" fmla="*/ 0 w 68"/>
                  <a:gd name="T1" fmla="*/ 26 h 79"/>
                  <a:gd name="T2" fmla="*/ 61 w 68"/>
                  <a:gd name="T3" fmla="*/ 79 h 79"/>
                  <a:gd name="T4" fmla="*/ 68 w 68"/>
                  <a:gd name="T5" fmla="*/ 0 h 79"/>
                  <a:gd name="T6" fmla="*/ 0 w 68"/>
                  <a:gd name="T7" fmla="*/ 26 h 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8"/>
                  <a:gd name="T13" fmla="*/ 0 h 79"/>
                  <a:gd name="T14" fmla="*/ 68 w 68"/>
                  <a:gd name="T15" fmla="*/ 79 h 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8" h="79">
                    <a:moveTo>
                      <a:pt x="0" y="26"/>
                    </a:moveTo>
                    <a:lnTo>
                      <a:pt x="61" y="79"/>
                    </a:lnTo>
                    <a:lnTo>
                      <a:pt x="68" y="0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grpSp>
          <p:nvGrpSpPr>
            <p:cNvPr id="7266" name="Group 839"/>
            <p:cNvGrpSpPr>
              <a:grpSpLocks/>
            </p:cNvGrpSpPr>
            <p:nvPr/>
          </p:nvGrpSpPr>
          <p:grpSpPr bwMode="auto">
            <a:xfrm>
              <a:off x="3795" y="1386"/>
              <a:ext cx="917" cy="1441"/>
              <a:chOff x="3795" y="1386"/>
              <a:chExt cx="917" cy="1441"/>
            </a:xfrm>
          </p:grpSpPr>
          <p:sp>
            <p:nvSpPr>
              <p:cNvPr id="7580" name="Freeform 782"/>
              <p:cNvSpPr>
                <a:spLocks/>
              </p:cNvSpPr>
              <p:nvPr/>
            </p:nvSpPr>
            <p:spPr bwMode="auto">
              <a:xfrm>
                <a:off x="4692" y="1386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581" name="Freeform 783"/>
              <p:cNvSpPr>
                <a:spLocks/>
              </p:cNvSpPr>
              <p:nvPr/>
            </p:nvSpPr>
            <p:spPr bwMode="auto">
              <a:xfrm>
                <a:off x="4676" y="1411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582" name="Freeform 784"/>
              <p:cNvSpPr>
                <a:spLocks/>
              </p:cNvSpPr>
              <p:nvPr/>
            </p:nvSpPr>
            <p:spPr bwMode="auto">
              <a:xfrm>
                <a:off x="4660" y="1435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583" name="Freeform 785"/>
              <p:cNvSpPr>
                <a:spLocks/>
              </p:cNvSpPr>
              <p:nvPr/>
            </p:nvSpPr>
            <p:spPr bwMode="auto">
              <a:xfrm>
                <a:off x="4644" y="1460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584" name="Freeform 786"/>
              <p:cNvSpPr>
                <a:spLocks/>
              </p:cNvSpPr>
              <p:nvPr/>
            </p:nvSpPr>
            <p:spPr bwMode="auto">
              <a:xfrm>
                <a:off x="4628" y="1484"/>
                <a:ext cx="20" cy="21"/>
              </a:xfrm>
              <a:custGeom>
                <a:avLst/>
                <a:gdLst>
                  <a:gd name="T0" fmla="*/ 20 w 20"/>
                  <a:gd name="T1" fmla="*/ 8 h 21"/>
                  <a:gd name="T2" fmla="*/ 8 w 20"/>
                  <a:gd name="T3" fmla="*/ 0 h 21"/>
                  <a:gd name="T4" fmla="*/ 0 w 20"/>
                  <a:gd name="T5" fmla="*/ 13 h 21"/>
                  <a:gd name="T6" fmla="*/ 12 w 20"/>
                  <a:gd name="T7" fmla="*/ 21 h 21"/>
                  <a:gd name="T8" fmla="*/ 20 w 20"/>
                  <a:gd name="T9" fmla="*/ 8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1"/>
                  <a:gd name="T17" fmla="*/ 20 w 20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1">
                    <a:moveTo>
                      <a:pt x="20" y="8"/>
                    </a:moveTo>
                    <a:lnTo>
                      <a:pt x="8" y="0"/>
                    </a:lnTo>
                    <a:lnTo>
                      <a:pt x="0" y="13"/>
                    </a:lnTo>
                    <a:lnTo>
                      <a:pt x="12" y="21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585" name="Freeform 787"/>
              <p:cNvSpPr>
                <a:spLocks/>
              </p:cNvSpPr>
              <p:nvPr/>
            </p:nvSpPr>
            <p:spPr bwMode="auto">
              <a:xfrm>
                <a:off x="4614" y="1509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586" name="Freeform 788"/>
              <p:cNvSpPr>
                <a:spLocks/>
              </p:cNvSpPr>
              <p:nvPr/>
            </p:nvSpPr>
            <p:spPr bwMode="auto">
              <a:xfrm>
                <a:off x="4598" y="1533"/>
                <a:ext cx="20" cy="22"/>
              </a:xfrm>
              <a:custGeom>
                <a:avLst/>
                <a:gdLst>
                  <a:gd name="T0" fmla="*/ 20 w 20"/>
                  <a:gd name="T1" fmla="*/ 8 h 22"/>
                  <a:gd name="T2" fmla="*/ 8 w 20"/>
                  <a:gd name="T3" fmla="*/ 0 h 22"/>
                  <a:gd name="T4" fmla="*/ 0 w 20"/>
                  <a:gd name="T5" fmla="*/ 14 h 22"/>
                  <a:gd name="T6" fmla="*/ 12 w 20"/>
                  <a:gd name="T7" fmla="*/ 22 h 22"/>
                  <a:gd name="T8" fmla="*/ 20 w 20"/>
                  <a:gd name="T9" fmla="*/ 8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2"/>
                  <a:gd name="T17" fmla="*/ 20 w 20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2">
                    <a:moveTo>
                      <a:pt x="20" y="8"/>
                    </a:moveTo>
                    <a:lnTo>
                      <a:pt x="8" y="0"/>
                    </a:lnTo>
                    <a:lnTo>
                      <a:pt x="0" y="14"/>
                    </a:lnTo>
                    <a:lnTo>
                      <a:pt x="12" y="22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587" name="Freeform 789"/>
              <p:cNvSpPr>
                <a:spLocks/>
              </p:cNvSpPr>
              <p:nvPr/>
            </p:nvSpPr>
            <p:spPr bwMode="auto">
              <a:xfrm>
                <a:off x="4582" y="1559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588" name="Freeform 790"/>
              <p:cNvSpPr>
                <a:spLocks/>
              </p:cNvSpPr>
              <p:nvPr/>
            </p:nvSpPr>
            <p:spPr bwMode="auto">
              <a:xfrm>
                <a:off x="4566" y="1584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589" name="Freeform 791"/>
              <p:cNvSpPr>
                <a:spLocks/>
              </p:cNvSpPr>
              <p:nvPr/>
            </p:nvSpPr>
            <p:spPr bwMode="auto">
              <a:xfrm>
                <a:off x="4551" y="1608"/>
                <a:ext cx="19" cy="21"/>
              </a:xfrm>
              <a:custGeom>
                <a:avLst/>
                <a:gdLst>
                  <a:gd name="T0" fmla="*/ 19 w 19"/>
                  <a:gd name="T1" fmla="*/ 8 h 21"/>
                  <a:gd name="T2" fmla="*/ 7 w 19"/>
                  <a:gd name="T3" fmla="*/ 0 h 21"/>
                  <a:gd name="T4" fmla="*/ 0 w 19"/>
                  <a:gd name="T5" fmla="*/ 13 h 21"/>
                  <a:gd name="T6" fmla="*/ 12 w 19"/>
                  <a:gd name="T7" fmla="*/ 21 h 21"/>
                  <a:gd name="T8" fmla="*/ 19 w 19"/>
                  <a:gd name="T9" fmla="*/ 8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21"/>
                  <a:gd name="T17" fmla="*/ 19 w 19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21">
                    <a:moveTo>
                      <a:pt x="19" y="8"/>
                    </a:moveTo>
                    <a:lnTo>
                      <a:pt x="7" y="0"/>
                    </a:lnTo>
                    <a:lnTo>
                      <a:pt x="0" y="13"/>
                    </a:lnTo>
                    <a:lnTo>
                      <a:pt x="12" y="21"/>
                    </a:lnTo>
                    <a:lnTo>
                      <a:pt x="1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590" name="Freeform 792"/>
              <p:cNvSpPr>
                <a:spLocks/>
              </p:cNvSpPr>
              <p:nvPr/>
            </p:nvSpPr>
            <p:spPr bwMode="auto">
              <a:xfrm>
                <a:off x="4535" y="1633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591" name="Freeform 793"/>
              <p:cNvSpPr>
                <a:spLocks/>
              </p:cNvSpPr>
              <p:nvPr/>
            </p:nvSpPr>
            <p:spPr bwMode="auto">
              <a:xfrm>
                <a:off x="4519" y="1657"/>
                <a:ext cx="20" cy="21"/>
              </a:xfrm>
              <a:custGeom>
                <a:avLst/>
                <a:gdLst>
                  <a:gd name="T0" fmla="*/ 20 w 20"/>
                  <a:gd name="T1" fmla="*/ 8 h 21"/>
                  <a:gd name="T2" fmla="*/ 8 w 20"/>
                  <a:gd name="T3" fmla="*/ 0 h 21"/>
                  <a:gd name="T4" fmla="*/ 0 w 20"/>
                  <a:gd name="T5" fmla="*/ 13 h 21"/>
                  <a:gd name="T6" fmla="*/ 12 w 20"/>
                  <a:gd name="T7" fmla="*/ 21 h 21"/>
                  <a:gd name="T8" fmla="*/ 20 w 20"/>
                  <a:gd name="T9" fmla="*/ 8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1"/>
                  <a:gd name="T17" fmla="*/ 20 w 20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1">
                    <a:moveTo>
                      <a:pt x="20" y="8"/>
                    </a:moveTo>
                    <a:lnTo>
                      <a:pt x="8" y="0"/>
                    </a:lnTo>
                    <a:lnTo>
                      <a:pt x="0" y="13"/>
                    </a:lnTo>
                    <a:lnTo>
                      <a:pt x="12" y="21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592" name="Freeform 794"/>
              <p:cNvSpPr>
                <a:spLocks/>
              </p:cNvSpPr>
              <p:nvPr/>
            </p:nvSpPr>
            <p:spPr bwMode="auto">
              <a:xfrm>
                <a:off x="4503" y="1682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593" name="Freeform 795"/>
              <p:cNvSpPr>
                <a:spLocks/>
              </p:cNvSpPr>
              <p:nvPr/>
            </p:nvSpPr>
            <p:spPr bwMode="auto">
              <a:xfrm>
                <a:off x="4487" y="1708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594" name="Freeform 796"/>
              <p:cNvSpPr>
                <a:spLocks/>
              </p:cNvSpPr>
              <p:nvPr/>
            </p:nvSpPr>
            <p:spPr bwMode="auto">
              <a:xfrm>
                <a:off x="4473" y="1732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595" name="Freeform 797"/>
              <p:cNvSpPr>
                <a:spLocks/>
              </p:cNvSpPr>
              <p:nvPr/>
            </p:nvSpPr>
            <p:spPr bwMode="auto">
              <a:xfrm>
                <a:off x="4457" y="1757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596" name="Freeform 798"/>
              <p:cNvSpPr>
                <a:spLocks/>
              </p:cNvSpPr>
              <p:nvPr/>
            </p:nvSpPr>
            <p:spPr bwMode="auto">
              <a:xfrm>
                <a:off x="4441" y="1781"/>
                <a:ext cx="20" cy="21"/>
              </a:xfrm>
              <a:custGeom>
                <a:avLst/>
                <a:gdLst>
                  <a:gd name="T0" fmla="*/ 20 w 20"/>
                  <a:gd name="T1" fmla="*/ 8 h 21"/>
                  <a:gd name="T2" fmla="*/ 8 w 20"/>
                  <a:gd name="T3" fmla="*/ 0 h 21"/>
                  <a:gd name="T4" fmla="*/ 0 w 20"/>
                  <a:gd name="T5" fmla="*/ 13 h 21"/>
                  <a:gd name="T6" fmla="*/ 12 w 20"/>
                  <a:gd name="T7" fmla="*/ 21 h 21"/>
                  <a:gd name="T8" fmla="*/ 20 w 20"/>
                  <a:gd name="T9" fmla="*/ 8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1"/>
                  <a:gd name="T17" fmla="*/ 20 w 20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1">
                    <a:moveTo>
                      <a:pt x="20" y="8"/>
                    </a:moveTo>
                    <a:lnTo>
                      <a:pt x="8" y="0"/>
                    </a:lnTo>
                    <a:lnTo>
                      <a:pt x="0" y="13"/>
                    </a:lnTo>
                    <a:lnTo>
                      <a:pt x="12" y="21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597" name="Freeform 799"/>
              <p:cNvSpPr>
                <a:spLocks/>
              </p:cNvSpPr>
              <p:nvPr/>
            </p:nvSpPr>
            <p:spPr bwMode="auto">
              <a:xfrm>
                <a:off x="4425" y="1806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598" name="Freeform 800"/>
              <p:cNvSpPr>
                <a:spLocks/>
              </p:cNvSpPr>
              <p:nvPr/>
            </p:nvSpPr>
            <p:spPr bwMode="auto">
              <a:xfrm>
                <a:off x="4410" y="1830"/>
                <a:ext cx="19" cy="21"/>
              </a:xfrm>
              <a:custGeom>
                <a:avLst/>
                <a:gdLst>
                  <a:gd name="T0" fmla="*/ 19 w 19"/>
                  <a:gd name="T1" fmla="*/ 8 h 21"/>
                  <a:gd name="T2" fmla="*/ 7 w 19"/>
                  <a:gd name="T3" fmla="*/ 0 h 21"/>
                  <a:gd name="T4" fmla="*/ 0 w 19"/>
                  <a:gd name="T5" fmla="*/ 13 h 21"/>
                  <a:gd name="T6" fmla="*/ 12 w 19"/>
                  <a:gd name="T7" fmla="*/ 21 h 21"/>
                  <a:gd name="T8" fmla="*/ 19 w 19"/>
                  <a:gd name="T9" fmla="*/ 8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21"/>
                  <a:gd name="T17" fmla="*/ 19 w 19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21">
                    <a:moveTo>
                      <a:pt x="19" y="8"/>
                    </a:moveTo>
                    <a:lnTo>
                      <a:pt x="7" y="0"/>
                    </a:lnTo>
                    <a:lnTo>
                      <a:pt x="0" y="13"/>
                    </a:lnTo>
                    <a:lnTo>
                      <a:pt x="12" y="21"/>
                    </a:lnTo>
                    <a:lnTo>
                      <a:pt x="1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599" name="Freeform 801"/>
              <p:cNvSpPr>
                <a:spLocks/>
              </p:cNvSpPr>
              <p:nvPr/>
            </p:nvSpPr>
            <p:spPr bwMode="auto">
              <a:xfrm>
                <a:off x="4394" y="1855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00" name="Freeform 802"/>
              <p:cNvSpPr>
                <a:spLocks/>
              </p:cNvSpPr>
              <p:nvPr/>
            </p:nvSpPr>
            <p:spPr bwMode="auto">
              <a:xfrm>
                <a:off x="4378" y="1881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01" name="Freeform 803"/>
              <p:cNvSpPr>
                <a:spLocks/>
              </p:cNvSpPr>
              <p:nvPr/>
            </p:nvSpPr>
            <p:spPr bwMode="auto">
              <a:xfrm>
                <a:off x="4362" y="1905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02" name="Freeform 804"/>
              <p:cNvSpPr>
                <a:spLocks/>
              </p:cNvSpPr>
              <p:nvPr/>
            </p:nvSpPr>
            <p:spPr bwMode="auto">
              <a:xfrm>
                <a:off x="4346" y="1930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03" name="Freeform 805"/>
              <p:cNvSpPr>
                <a:spLocks/>
              </p:cNvSpPr>
              <p:nvPr/>
            </p:nvSpPr>
            <p:spPr bwMode="auto">
              <a:xfrm>
                <a:off x="4331" y="1954"/>
                <a:ext cx="20" cy="21"/>
              </a:xfrm>
              <a:custGeom>
                <a:avLst/>
                <a:gdLst>
                  <a:gd name="T0" fmla="*/ 20 w 20"/>
                  <a:gd name="T1" fmla="*/ 8 h 21"/>
                  <a:gd name="T2" fmla="*/ 8 w 20"/>
                  <a:gd name="T3" fmla="*/ 0 h 21"/>
                  <a:gd name="T4" fmla="*/ 0 w 20"/>
                  <a:gd name="T5" fmla="*/ 13 h 21"/>
                  <a:gd name="T6" fmla="*/ 12 w 20"/>
                  <a:gd name="T7" fmla="*/ 21 h 21"/>
                  <a:gd name="T8" fmla="*/ 20 w 20"/>
                  <a:gd name="T9" fmla="*/ 8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1"/>
                  <a:gd name="T17" fmla="*/ 20 w 20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1">
                    <a:moveTo>
                      <a:pt x="20" y="8"/>
                    </a:moveTo>
                    <a:lnTo>
                      <a:pt x="8" y="0"/>
                    </a:lnTo>
                    <a:lnTo>
                      <a:pt x="0" y="13"/>
                    </a:lnTo>
                    <a:lnTo>
                      <a:pt x="12" y="21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04" name="Freeform 806"/>
              <p:cNvSpPr>
                <a:spLocks/>
              </p:cNvSpPr>
              <p:nvPr/>
            </p:nvSpPr>
            <p:spPr bwMode="auto">
              <a:xfrm>
                <a:off x="4315" y="1979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05" name="Freeform 807"/>
              <p:cNvSpPr>
                <a:spLocks/>
              </p:cNvSpPr>
              <p:nvPr/>
            </p:nvSpPr>
            <p:spPr bwMode="auto">
              <a:xfrm>
                <a:off x="4299" y="2003"/>
                <a:ext cx="20" cy="22"/>
              </a:xfrm>
              <a:custGeom>
                <a:avLst/>
                <a:gdLst>
                  <a:gd name="T0" fmla="*/ 20 w 20"/>
                  <a:gd name="T1" fmla="*/ 8 h 22"/>
                  <a:gd name="T2" fmla="*/ 8 w 20"/>
                  <a:gd name="T3" fmla="*/ 0 h 22"/>
                  <a:gd name="T4" fmla="*/ 0 w 20"/>
                  <a:gd name="T5" fmla="*/ 14 h 22"/>
                  <a:gd name="T6" fmla="*/ 12 w 20"/>
                  <a:gd name="T7" fmla="*/ 22 h 22"/>
                  <a:gd name="T8" fmla="*/ 20 w 20"/>
                  <a:gd name="T9" fmla="*/ 8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2"/>
                  <a:gd name="T17" fmla="*/ 20 w 20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2">
                    <a:moveTo>
                      <a:pt x="20" y="8"/>
                    </a:moveTo>
                    <a:lnTo>
                      <a:pt x="8" y="0"/>
                    </a:lnTo>
                    <a:lnTo>
                      <a:pt x="0" y="14"/>
                    </a:lnTo>
                    <a:lnTo>
                      <a:pt x="12" y="22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06" name="Freeform 808"/>
              <p:cNvSpPr>
                <a:spLocks/>
              </p:cNvSpPr>
              <p:nvPr/>
            </p:nvSpPr>
            <p:spPr bwMode="auto">
              <a:xfrm>
                <a:off x="4284" y="2029"/>
                <a:ext cx="19" cy="19"/>
              </a:xfrm>
              <a:custGeom>
                <a:avLst/>
                <a:gdLst>
                  <a:gd name="T0" fmla="*/ 19 w 19"/>
                  <a:gd name="T1" fmla="*/ 8 h 19"/>
                  <a:gd name="T2" fmla="*/ 8 w 19"/>
                  <a:gd name="T3" fmla="*/ 0 h 19"/>
                  <a:gd name="T4" fmla="*/ 0 w 19"/>
                  <a:gd name="T5" fmla="*/ 12 h 19"/>
                  <a:gd name="T6" fmla="*/ 12 w 19"/>
                  <a:gd name="T7" fmla="*/ 19 h 19"/>
                  <a:gd name="T8" fmla="*/ 19 w 19"/>
                  <a:gd name="T9" fmla="*/ 8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19"/>
                  <a:gd name="T17" fmla="*/ 19 w 19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19">
                    <a:moveTo>
                      <a:pt x="19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19"/>
                    </a:lnTo>
                    <a:lnTo>
                      <a:pt x="1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07" name="Freeform 809"/>
              <p:cNvSpPr>
                <a:spLocks/>
              </p:cNvSpPr>
              <p:nvPr/>
            </p:nvSpPr>
            <p:spPr bwMode="auto">
              <a:xfrm>
                <a:off x="4269" y="2054"/>
                <a:ext cx="19" cy="20"/>
              </a:xfrm>
              <a:custGeom>
                <a:avLst/>
                <a:gdLst>
                  <a:gd name="T0" fmla="*/ 19 w 19"/>
                  <a:gd name="T1" fmla="*/ 8 h 20"/>
                  <a:gd name="T2" fmla="*/ 7 w 19"/>
                  <a:gd name="T3" fmla="*/ 0 h 20"/>
                  <a:gd name="T4" fmla="*/ 0 w 19"/>
                  <a:gd name="T5" fmla="*/ 12 h 20"/>
                  <a:gd name="T6" fmla="*/ 12 w 19"/>
                  <a:gd name="T7" fmla="*/ 20 h 20"/>
                  <a:gd name="T8" fmla="*/ 19 w 19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20"/>
                  <a:gd name="T17" fmla="*/ 19 w 19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20">
                    <a:moveTo>
                      <a:pt x="19" y="8"/>
                    </a:moveTo>
                    <a:lnTo>
                      <a:pt x="7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1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08" name="Freeform 810"/>
              <p:cNvSpPr>
                <a:spLocks/>
              </p:cNvSpPr>
              <p:nvPr/>
            </p:nvSpPr>
            <p:spPr bwMode="auto">
              <a:xfrm>
                <a:off x="4253" y="2078"/>
                <a:ext cx="20" cy="21"/>
              </a:xfrm>
              <a:custGeom>
                <a:avLst/>
                <a:gdLst>
                  <a:gd name="T0" fmla="*/ 20 w 20"/>
                  <a:gd name="T1" fmla="*/ 8 h 21"/>
                  <a:gd name="T2" fmla="*/ 8 w 20"/>
                  <a:gd name="T3" fmla="*/ 0 h 21"/>
                  <a:gd name="T4" fmla="*/ 0 w 20"/>
                  <a:gd name="T5" fmla="*/ 13 h 21"/>
                  <a:gd name="T6" fmla="*/ 12 w 20"/>
                  <a:gd name="T7" fmla="*/ 21 h 21"/>
                  <a:gd name="T8" fmla="*/ 20 w 20"/>
                  <a:gd name="T9" fmla="*/ 8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1"/>
                  <a:gd name="T17" fmla="*/ 20 w 20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1">
                    <a:moveTo>
                      <a:pt x="20" y="8"/>
                    </a:moveTo>
                    <a:lnTo>
                      <a:pt x="8" y="0"/>
                    </a:lnTo>
                    <a:lnTo>
                      <a:pt x="0" y="13"/>
                    </a:lnTo>
                    <a:lnTo>
                      <a:pt x="12" y="21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09" name="Freeform 811"/>
              <p:cNvSpPr>
                <a:spLocks/>
              </p:cNvSpPr>
              <p:nvPr/>
            </p:nvSpPr>
            <p:spPr bwMode="auto">
              <a:xfrm>
                <a:off x="4237" y="2103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10" name="Freeform 812"/>
              <p:cNvSpPr>
                <a:spLocks/>
              </p:cNvSpPr>
              <p:nvPr/>
            </p:nvSpPr>
            <p:spPr bwMode="auto">
              <a:xfrm>
                <a:off x="4221" y="2127"/>
                <a:ext cx="20" cy="21"/>
              </a:xfrm>
              <a:custGeom>
                <a:avLst/>
                <a:gdLst>
                  <a:gd name="T0" fmla="*/ 20 w 20"/>
                  <a:gd name="T1" fmla="*/ 8 h 21"/>
                  <a:gd name="T2" fmla="*/ 8 w 20"/>
                  <a:gd name="T3" fmla="*/ 0 h 21"/>
                  <a:gd name="T4" fmla="*/ 0 w 20"/>
                  <a:gd name="T5" fmla="*/ 13 h 21"/>
                  <a:gd name="T6" fmla="*/ 12 w 20"/>
                  <a:gd name="T7" fmla="*/ 21 h 21"/>
                  <a:gd name="T8" fmla="*/ 20 w 20"/>
                  <a:gd name="T9" fmla="*/ 8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1"/>
                  <a:gd name="T17" fmla="*/ 20 w 20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1">
                    <a:moveTo>
                      <a:pt x="20" y="8"/>
                    </a:moveTo>
                    <a:lnTo>
                      <a:pt x="8" y="0"/>
                    </a:lnTo>
                    <a:lnTo>
                      <a:pt x="0" y="13"/>
                    </a:lnTo>
                    <a:lnTo>
                      <a:pt x="12" y="21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11" name="Freeform 813"/>
              <p:cNvSpPr>
                <a:spLocks/>
              </p:cNvSpPr>
              <p:nvPr/>
            </p:nvSpPr>
            <p:spPr bwMode="auto">
              <a:xfrm>
                <a:off x="4205" y="2152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12" name="Freeform 814"/>
              <p:cNvSpPr>
                <a:spLocks/>
              </p:cNvSpPr>
              <p:nvPr/>
            </p:nvSpPr>
            <p:spPr bwMode="auto">
              <a:xfrm>
                <a:off x="4190" y="2178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13" name="Freeform 815"/>
              <p:cNvSpPr>
                <a:spLocks/>
              </p:cNvSpPr>
              <p:nvPr/>
            </p:nvSpPr>
            <p:spPr bwMode="auto">
              <a:xfrm>
                <a:off x="4174" y="2202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14" name="Freeform 816"/>
              <p:cNvSpPr>
                <a:spLocks/>
              </p:cNvSpPr>
              <p:nvPr/>
            </p:nvSpPr>
            <p:spPr bwMode="auto">
              <a:xfrm>
                <a:off x="4158" y="2227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15" name="Freeform 817"/>
              <p:cNvSpPr>
                <a:spLocks/>
              </p:cNvSpPr>
              <p:nvPr/>
            </p:nvSpPr>
            <p:spPr bwMode="auto">
              <a:xfrm>
                <a:off x="4142" y="2251"/>
                <a:ext cx="20" cy="21"/>
              </a:xfrm>
              <a:custGeom>
                <a:avLst/>
                <a:gdLst>
                  <a:gd name="T0" fmla="*/ 20 w 20"/>
                  <a:gd name="T1" fmla="*/ 8 h 21"/>
                  <a:gd name="T2" fmla="*/ 8 w 20"/>
                  <a:gd name="T3" fmla="*/ 0 h 21"/>
                  <a:gd name="T4" fmla="*/ 0 w 20"/>
                  <a:gd name="T5" fmla="*/ 13 h 21"/>
                  <a:gd name="T6" fmla="*/ 12 w 20"/>
                  <a:gd name="T7" fmla="*/ 21 h 21"/>
                  <a:gd name="T8" fmla="*/ 20 w 20"/>
                  <a:gd name="T9" fmla="*/ 8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1"/>
                  <a:gd name="T17" fmla="*/ 20 w 20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1">
                    <a:moveTo>
                      <a:pt x="20" y="8"/>
                    </a:moveTo>
                    <a:lnTo>
                      <a:pt x="8" y="0"/>
                    </a:lnTo>
                    <a:lnTo>
                      <a:pt x="0" y="13"/>
                    </a:lnTo>
                    <a:lnTo>
                      <a:pt x="12" y="21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16" name="Freeform 818"/>
              <p:cNvSpPr>
                <a:spLocks/>
              </p:cNvSpPr>
              <p:nvPr/>
            </p:nvSpPr>
            <p:spPr bwMode="auto">
              <a:xfrm>
                <a:off x="4126" y="2276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17" name="Freeform 819"/>
              <p:cNvSpPr>
                <a:spLocks/>
              </p:cNvSpPr>
              <p:nvPr/>
            </p:nvSpPr>
            <p:spPr bwMode="auto">
              <a:xfrm>
                <a:off x="4112" y="2300"/>
                <a:ext cx="20" cy="21"/>
              </a:xfrm>
              <a:custGeom>
                <a:avLst/>
                <a:gdLst>
                  <a:gd name="T0" fmla="*/ 20 w 20"/>
                  <a:gd name="T1" fmla="*/ 8 h 21"/>
                  <a:gd name="T2" fmla="*/ 8 w 20"/>
                  <a:gd name="T3" fmla="*/ 0 h 21"/>
                  <a:gd name="T4" fmla="*/ 0 w 20"/>
                  <a:gd name="T5" fmla="*/ 13 h 21"/>
                  <a:gd name="T6" fmla="*/ 12 w 20"/>
                  <a:gd name="T7" fmla="*/ 21 h 21"/>
                  <a:gd name="T8" fmla="*/ 20 w 20"/>
                  <a:gd name="T9" fmla="*/ 8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1"/>
                  <a:gd name="T17" fmla="*/ 20 w 20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1">
                    <a:moveTo>
                      <a:pt x="20" y="8"/>
                    </a:moveTo>
                    <a:lnTo>
                      <a:pt x="8" y="0"/>
                    </a:lnTo>
                    <a:lnTo>
                      <a:pt x="0" y="13"/>
                    </a:lnTo>
                    <a:lnTo>
                      <a:pt x="12" y="21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18" name="Freeform 820"/>
              <p:cNvSpPr>
                <a:spLocks/>
              </p:cNvSpPr>
              <p:nvPr/>
            </p:nvSpPr>
            <p:spPr bwMode="auto">
              <a:xfrm>
                <a:off x="4096" y="2325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19" name="Freeform 821"/>
              <p:cNvSpPr>
                <a:spLocks/>
              </p:cNvSpPr>
              <p:nvPr/>
            </p:nvSpPr>
            <p:spPr bwMode="auto">
              <a:xfrm>
                <a:off x="4080" y="2351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20" name="Freeform 822"/>
              <p:cNvSpPr>
                <a:spLocks/>
              </p:cNvSpPr>
              <p:nvPr/>
            </p:nvSpPr>
            <p:spPr bwMode="auto">
              <a:xfrm>
                <a:off x="4064" y="2375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21" name="Freeform 823"/>
              <p:cNvSpPr>
                <a:spLocks/>
              </p:cNvSpPr>
              <p:nvPr/>
            </p:nvSpPr>
            <p:spPr bwMode="auto">
              <a:xfrm>
                <a:off x="4049" y="2400"/>
                <a:ext cx="19" cy="20"/>
              </a:xfrm>
              <a:custGeom>
                <a:avLst/>
                <a:gdLst>
                  <a:gd name="T0" fmla="*/ 19 w 19"/>
                  <a:gd name="T1" fmla="*/ 8 h 20"/>
                  <a:gd name="T2" fmla="*/ 7 w 19"/>
                  <a:gd name="T3" fmla="*/ 0 h 20"/>
                  <a:gd name="T4" fmla="*/ 0 w 19"/>
                  <a:gd name="T5" fmla="*/ 12 h 20"/>
                  <a:gd name="T6" fmla="*/ 12 w 19"/>
                  <a:gd name="T7" fmla="*/ 20 h 20"/>
                  <a:gd name="T8" fmla="*/ 19 w 19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20"/>
                  <a:gd name="T17" fmla="*/ 19 w 19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20">
                    <a:moveTo>
                      <a:pt x="19" y="8"/>
                    </a:moveTo>
                    <a:lnTo>
                      <a:pt x="7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1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22" name="Freeform 824"/>
              <p:cNvSpPr>
                <a:spLocks/>
              </p:cNvSpPr>
              <p:nvPr/>
            </p:nvSpPr>
            <p:spPr bwMode="auto">
              <a:xfrm>
                <a:off x="4033" y="2424"/>
                <a:ext cx="20" cy="21"/>
              </a:xfrm>
              <a:custGeom>
                <a:avLst/>
                <a:gdLst>
                  <a:gd name="T0" fmla="*/ 20 w 20"/>
                  <a:gd name="T1" fmla="*/ 8 h 21"/>
                  <a:gd name="T2" fmla="*/ 8 w 20"/>
                  <a:gd name="T3" fmla="*/ 0 h 21"/>
                  <a:gd name="T4" fmla="*/ 0 w 20"/>
                  <a:gd name="T5" fmla="*/ 13 h 21"/>
                  <a:gd name="T6" fmla="*/ 12 w 20"/>
                  <a:gd name="T7" fmla="*/ 21 h 21"/>
                  <a:gd name="T8" fmla="*/ 20 w 20"/>
                  <a:gd name="T9" fmla="*/ 8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1"/>
                  <a:gd name="T17" fmla="*/ 20 w 20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1">
                    <a:moveTo>
                      <a:pt x="20" y="8"/>
                    </a:moveTo>
                    <a:lnTo>
                      <a:pt x="8" y="0"/>
                    </a:lnTo>
                    <a:lnTo>
                      <a:pt x="0" y="13"/>
                    </a:lnTo>
                    <a:lnTo>
                      <a:pt x="12" y="21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23" name="Freeform 825"/>
              <p:cNvSpPr>
                <a:spLocks/>
              </p:cNvSpPr>
              <p:nvPr/>
            </p:nvSpPr>
            <p:spPr bwMode="auto">
              <a:xfrm>
                <a:off x="4017" y="2449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24" name="Freeform 826"/>
              <p:cNvSpPr>
                <a:spLocks/>
              </p:cNvSpPr>
              <p:nvPr/>
            </p:nvSpPr>
            <p:spPr bwMode="auto">
              <a:xfrm>
                <a:off x="4001" y="2474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25" name="Freeform 827"/>
              <p:cNvSpPr>
                <a:spLocks/>
              </p:cNvSpPr>
              <p:nvPr/>
            </p:nvSpPr>
            <p:spPr bwMode="auto">
              <a:xfrm>
                <a:off x="3985" y="2498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26" name="Freeform 828"/>
              <p:cNvSpPr>
                <a:spLocks/>
              </p:cNvSpPr>
              <p:nvPr/>
            </p:nvSpPr>
            <p:spPr bwMode="auto">
              <a:xfrm>
                <a:off x="3971" y="2524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27" name="Freeform 829"/>
              <p:cNvSpPr>
                <a:spLocks/>
              </p:cNvSpPr>
              <p:nvPr/>
            </p:nvSpPr>
            <p:spPr bwMode="auto">
              <a:xfrm>
                <a:off x="3955" y="2548"/>
                <a:ext cx="20" cy="21"/>
              </a:xfrm>
              <a:custGeom>
                <a:avLst/>
                <a:gdLst>
                  <a:gd name="T0" fmla="*/ 20 w 20"/>
                  <a:gd name="T1" fmla="*/ 8 h 21"/>
                  <a:gd name="T2" fmla="*/ 8 w 20"/>
                  <a:gd name="T3" fmla="*/ 0 h 21"/>
                  <a:gd name="T4" fmla="*/ 0 w 20"/>
                  <a:gd name="T5" fmla="*/ 13 h 21"/>
                  <a:gd name="T6" fmla="*/ 12 w 20"/>
                  <a:gd name="T7" fmla="*/ 21 h 21"/>
                  <a:gd name="T8" fmla="*/ 20 w 20"/>
                  <a:gd name="T9" fmla="*/ 8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1"/>
                  <a:gd name="T17" fmla="*/ 20 w 20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1">
                    <a:moveTo>
                      <a:pt x="20" y="8"/>
                    </a:moveTo>
                    <a:lnTo>
                      <a:pt x="8" y="0"/>
                    </a:lnTo>
                    <a:lnTo>
                      <a:pt x="0" y="13"/>
                    </a:lnTo>
                    <a:lnTo>
                      <a:pt x="12" y="21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28" name="Freeform 830"/>
              <p:cNvSpPr>
                <a:spLocks/>
              </p:cNvSpPr>
              <p:nvPr/>
            </p:nvSpPr>
            <p:spPr bwMode="auto">
              <a:xfrm>
                <a:off x="3939" y="2573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29" name="Freeform 831"/>
              <p:cNvSpPr>
                <a:spLocks/>
              </p:cNvSpPr>
              <p:nvPr/>
            </p:nvSpPr>
            <p:spPr bwMode="auto">
              <a:xfrm>
                <a:off x="3923" y="2597"/>
                <a:ext cx="20" cy="21"/>
              </a:xfrm>
              <a:custGeom>
                <a:avLst/>
                <a:gdLst>
                  <a:gd name="T0" fmla="*/ 20 w 20"/>
                  <a:gd name="T1" fmla="*/ 8 h 21"/>
                  <a:gd name="T2" fmla="*/ 8 w 20"/>
                  <a:gd name="T3" fmla="*/ 0 h 21"/>
                  <a:gd name="T4" fmla="*/ 0 w 20"/>
                  <a:gd name="T5" fmla="*/ 13 h 21"/>
                  <a:gd name="T6" fmla="*/ 12 w 20"/>
                  <a:gd name="T7" fmla="*/ 21 h 21"/>
                  <a:gd name="T8" fmla="*/ 20 w 20"/>
                  <a:gd name="T9" fmla="*/ 8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1"/>
                  <a:gd name="T17" fmla="*/ 20 w 20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1">
                    <a:moveTo>
                      <a:pt x="20" y="8"/>
                    </a:moveTo>
                    <a:lnTo>
                      <a:pt x="8" y="0"/>
                    </a:lnTo>
                    <a:lnTo>
                      <a:pt x="0" y="13"/>
                    </a:lnTo>
                    <a:lnTo>
                      <a:pt x="12" y="21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30" name="Freeform 832"/>
              <p:cNvSpPr>
                <a:spLocks/>
              </p:cNvSpPr>
              <p:nvPr/>
            </p:nvSpPr>
            <p:spPr bwMode="auto">
              <a:xfrm>
                <a:off x="3908" y="2622"/>
                <a:ext cx="19" cy="20"/>
              </a:xfrm>
              <a:custGeom>
                <a:avLst/>
                <a:gdLst>
                  <a:gd name="T0" fmla="*/ 19 w 19"/>
                  <a:gd name="T1" fmla="*/ 8 h 20"/>
                  <a:gd name="T2" fmla="*/ 7 w 19"/>
                  <a:gd name="T3" fmla="*/ 0 h 20"/>
                  <a:gd name="T4" fmla="*/ 0 w 19"/>
                  <a:gd name="T5" fmla="*/ 12 h 20"/>
                  <a:gd name="T6" fmla="*/ 12 w 19"/>
                  <a:gd name="T7" fmla="*/ 20 h 20"/>
                  <a:gd name="T8" fmla="*/ 19 w 19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20"/>
                  <a:gd name="T17" fmla="*/ 19 w 19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20">
                    <a:moveTo>
                      <a:pt x="19" y="8"/>
                    </a:moveTo>
                    <a:lnTo>
                      <a:pt x="7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1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31" name="Freeform 833"/>
              <p:cNvSpPr>
                <a:spLocks/>
              </p:cNvSpPr>
              <p:nvPr/>
            </p:nvSpPr>
            <p:spPr bwMode="auto">
              <a:xfrm>
                <a:off x="3892" y="2648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32" name="Freeform 834"/>
              <p:cNvSpPr>
                <a:spLocks/>
              </p:cNvSpPr>
              <p:nvPr/>
            </p:nvSpPr>
            <p:spPr bwMode="auto">
              <a:xfrm>
                <a:off x="3876" y="2672"/>
                <a:ext cx="20" cy="19"/>
              </a:xfrm>
              <a:custGeom>
                <a:avLst/>
                <a:gdLst>
                  <a:gd name="T0" fmla="*/ 20 w 20"/>
                  <a:gd name="T1" fmla="*/ 7 h 19"/>
                  <a:gd name="T2" fmla="*/ 8 w 20"/>
                  <a:gd name="T3" fmla="*/ 0 h 19"/>
                  <a:gd name="T4" fmla="*/ 0 w 20"/>
                  <a:gd name="T5" fmla="*/ 11 h 19"/>
                  <a:gd name="T6" fmla="*/ 12 w 20"/>
                  <a:gd name="T7" fmla="*/ 19 h 19"/>
                  <a:gd name="T8" fmla="*/ 20 w 20"/>
                  <a:gd name="T9" fmla="*/ 7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19"/>
                  <a:gd name="T17" fmla="*/ 20 w 20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19">
                    <a:moveTo>
                      <a:pt x="20" y="7"/>
                    </a:moveTo>
                    <a:lnTo>
                      <a:pt x="8" y="0"/>
                    </a:lnTo>
                    <a:lnTo>
                      <a:pt x="0" y="11"/>
                    </a:lnTo>
                    <a:lnTo>
                      <a:pt x="12" y="19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33" name="Freeform 835"/>
              <p:cNvSpPr>
                <a:spLocks/>
              </p:cNvSpPr>
              <p:nvPr/>
            </p:nvSpPr>
            <p:spPr bwMode="auto">
              <a:xfrm>
                <a:off x="3860" y="2697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34" name="Freeform 836"/>
              <p:cNvSpPr>
                <a:spLocks/>
              </p:cNvSpPr>
              <p:nvPr/>
            </p:nvSpPr>
            <p:spPr bwMode="auto">
              <a:xfrm>
                <a:off x="3844" y="2721"/>
                <a:ext cx="20" cy="21"/>
              </a:xfrm>
              <a:custGeom>
                <a:avLst/>
                <a:gdLst>
                  <a:gd name="T0" fmla="*/ 20 w 20"/>
                  <a:gd name="T1" fmla="*/ 8 h 21"/>
                  <a:gd name="T2" fmla="*/ 8 w 20"/>
                  <a:gd name="T3" fmla="*/ 0 h 21"/>
                  <a:gd name="T4" fmla="*/ 0 w 20"/>
                  <a:gd name="T5" fmla="*/ 13 h 21"/>
                  <a:gd name="T6" fmla="*/ 12 w 20"/>
                  <a:gd name="T7" fmla="*/ 21 h 21"/>
                  <a:gd name="T8" fmla="*/ 20 w 20"/>
                  <a:gd name="T9" fmla="*/ 8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1"/>
                  <a:gd name="T17" fmla="*/ 20 w 20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1">
                    <a:moveTo>
                      <a:pt x="20" y="8"/>
                    </a:moveTo>
                    <a:lnTo>
                      <a:pt x="8" y="0"/>
                    </a:lnTo>
                    <a:lnTo>
                      <a:pt x="0" y="13"/>
                    </a:lnTo>
                    <a:lnTo>
                      <a:pt x="12" y="21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35" name="Freeform 837"/>
              <p:cNvSpPr>
                <a:spLocks/>
              </p:cNvSpPr>
              <p:nvPr/>
            </p:nvSpPr>
            <p:spPr bwMode="auto">
              <a:xfrm>
                <a:off x="3830" y="2746"/>
                <a:ext cx="20" cy="20"/>
              </a:xfrm>
              <a:custGeom>
                <a:avLst/>
                <a:gdLst>
                  <a:gd name="T0" fmla="*/ 20 w 20"/>
                  <a:gd name="T1" fmla="*/ 8 h 20"/>
                  <a:gd name="T2" fmla="*/ 8 w 20"/>
                  <a:gd name="T3" fmla="*/ 0 h 20"/>
                  <a:gd name="T4" fmla="*/ 0 w 20"/>
                  <a:gd name="T5" fmla="*/ 12 h 20"/>
                  <a:gd name="T6" fmla="*/ 12 w 20"/>
                  <a:gd name="T7" fmla="*/ 20 h 20"/>
                  <a:gd name="T8" fmla="*/ 20 w 20"/>
                  <a:gd name="T9" fmla="*/ 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8"/>
                    </a:moveTo>
                    <a:lnTo>
                      <a:pt x="8" y="0"/>
                    </a:lnTo>
                    <a:lnTo>
                      <a:pt x="0" y="12"/>
                    </a:lnTo>
                    <a:lnTo>
                      <a:pt x="12" y="20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636" name="Freeform 838"/>
              <p:cNvSpPr>
                <a:spLocks/>
              </p:cNvSpPr>
              <p:nvPr/>
            </p:nvSpPr>
            <p:spPr bwMode="auto">
              <a:xfrm>
                <a:off x="3795" y="2741"/>
                <a:ext cx="75" cy="86"/>
              </a:xfrm>
              <a:custGeom>
                <a:avLst/>
                <a:gdLst>
                  <a:gd name="T0" fmla="*/ 8 w 75"/>
                  <a:gd name="T1" fmla="*/ 0 h 86"/>
                  <a:gd name="T2" fmla="*/ 0 w 75"/>
                  <a:gd name="T3" fmla="*/ 86 h 86"/>
                  <a:gd name="T4" fmla="*/ 75 w 75"/>
                  <a:gd name="T5" fmla="*/ 41 h 86"/>
                  <a:gd name="T6" fmla="*/ 8 w 75"/>
                  <a:gd name="T7" fmla="*/ 0 h 8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5"/>
                  <a:gd name="T13" fmla="*/ 0 h 86"/>
                  <a:gd name="T14" fmla="*/ 75 w 75"/>
                  <a:gd name="T15" fmla="*/ 86 h 8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5" h="86">
                    <a:moveTo>
                      <a:pt x="8" y="0"/>
                    </a:moveTo>
                    <a:lnTo>
                      <a:pt x="0" y="86"/>
                    </a:lnTo>
                    <a:lnTo>
                      <a:pt x="75" y="4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7267" name="Freeform 840"/>
            <p:cNvSpPr>
              <a:spLocks/>
            </p:cNvSpPr>
            <p:nvPr/>
          </p:nvSpPr>
          <p:spPr bwMode="auto">
            <a:xfrm>
              <a:off x="5041" y="1431"/>
              <a:ext cx="102" cy="876"/>
            </a:xfrm>
            <a:custGeom>
              <a:avLst/>
              <a:gdLst>
                <a:gd name="T0" fmla="*/ 0 w 102"/>
                <a:gd name="T1" fmla="*/ 13 h 876"/>
                <a:gd name="T2" fmla="*/ 9 w 102"/>
                <a:gd name="T3" fmla="*/ 8 h 876"/>
                <a:gd name="T4" fmla="*/ 15 w 102"/>
                <a:gd name="T5" fmla="*/ 17 h 876"/>
                <a:gd name="T6" fmla="*/ 29 w 102"/>
                <a:gd name="T7" fmla="*/ 32 h 876"/>
                <a:gd name="T8" fmla="*/ 40 w 102"/>
                <a:gd name="T9" fmla="*/ 38 h 876"/>
                <a:gd name="T10" fmla="*/ 37 w 102"/>
                <a:gd name="T11" fmla="*/ 50 h 876"/>
                <a:gd name="T12" fmla="*/ 41 w 102"/>
                <a:gd name="T13" fmla="*/ 78 h 876"/>
                <a:gd name="T14" fmla="*/ 42 w 102"/>
                <a:gd name="T15" fmla="*/ 381 h 876"/>
                <a:gd name="T16" fmla="*/ 49 w 102"/>
                <a:gd name="T17" fmla="*/ 406 h 876"/>
                <a:gd name="T18" fmla="*/ 57 w 102"/>
                <a:gd name="T19" fmla="*/ 422 h 876"/>
                <a:gd name="T20" fmla="*/ 72 w 102"/>
                <a:gd name="T21" fmla="*/ 436 h 876"/>
                <a:gd name="T22" fmla="*/ 86 w 102"/>
                <a:gd name="T23" fmla="*/ 443 h 876"/>
                <a:gd name="T24" fmla="*/ 96 w 102"/>
                <a:gd name="T25" fmla="*/ 438 h 876"/>
                <a:gd name="T26" fmla="*/ 92 w 102"/>
                <a:gd name="T27" fmla="*/ 434 h 876"/>
                <a:gd name="T28" fmla="*/ 92 w 102"/>
                <a:gd name="T29" fmla="*/ 442 h 876"/>
                <a:gd name="T30" fmla="*/ 86 w 102"/>
                <a:gd name="T31" fmla="*/ 432 h 876"/>
                <a:gd name="T32" fmla="*/ 72 w 102"/>
                <a:gd name="T33" fmla="*/ 439 h 876"/>
                <a:gd name="T34" fmla="*/ 57 w 102"/>
                <a:gd name="T35" fmla="*/ 454 h 876"/>
                <a:gd name="T36" fmla="*/ 49 w 102"/>
                <a:gd name="T37" fmla="*/ 470 h 876"/>
                <a:gd name="T38" fmla="*/ 42 w 102"/>
                <a:gd name="T39" fmla="*/ 495 h 876"/>
                <a:gd name="T40" fmla="*/ 41 w 102"/>
                <a:gd name="T41" fmla="*/ 797 h 876"/>
                <a:gd name="T42" fmla="*/ 37 w 102"/>
                <a:gd name="T43" fmla="*/ 825 h 876"/>
                <a:gd name="T44" fmla="*/ 40 w 102"/>
                <a:gd name="T45" fmla="*/ 837 h 876"/>
                <a:gd name="T46" fmla="*/ 29 w 102"/>
                <a:gd name="T47" fmla="*/ 844 h 876"/>
                <a:gd name="T48" fmla="*/ 15 w 102"/>
                <a:gd name="T49" fmla="*/ 858 h 876"/>
                <a:gd name="T50" fmla="*/ 9 w 102"/>
                <a:gd name="T51" fmla="*/ 868 h 876"/>
                <a:gd name="T52" fmla="*/ 0 w 102"/>
                <a:gd name="T53" fmla="*/ 862 h 876"/>
                <a:gd name="T54" fmla="*/ 9 w 102"/>
                <a:gd name="T55" fmla="*/ 874 h 876"/>
                <a:gd name="T56" fmla="*/ 24 w 102"/>
                <a:gd name="T57" fmla="*/ 868 h 876"/>
                <a:gd name="T58" fmla="*/ 38 w 102"/>
                <a:gd name="T59" fmla="*/ 853 h 876"/>
                <a:gd name="T60" fmla="*/ 46 w 102"/>
                <a:gd name="T61" fmla="*/ 837 h 876"/>
                <a:gd name="T62" fmla="*/ 50 w 102"/>
                <a:gd name="T63" fmla="*/ 825 h 876"/>
                <a:gd name="T64" fmla="*/ 54 w 102"/>
                <a:gd name="T65" fmla="*/ 797 h 876"/>
                <a:gd name="T66" fmla="*/ 56 w 102"/>
                <a:gd name="T67" fmla="*/ 495 h 876"/>
                <a:gd name="T68" fmla="*/ 62 w 102"/>
                <a:gd name="T69" fmla="*/ 470 h 876"/>
                <a:gd name="T70" fmla="*/ 61 w 102"/>
                <a:gd name="T71" fmla="*/ 474 h 876"/>
                <a:gd name="T72" fmla="*/ 73 w 102"/>
                <a:gd name="T73" fmla="*/ 455 h 876"/>
                <a:gd name="T74" fmla="*/ 90 w 102"/>
                <a:gd name="T75" fmla="*/ 444 h 876"/>
                <a:gd name="T76" fmla="*/ 86 w 102"/>
                <a:gd name="T77" fmla="*/ 446 h 876"/>
                <a:gd name="T78" fmla="*/ 96 w 102"/>
                <a:gd name="T79" fmla="*/ 444 h 876"/>
                <a:gd name="T80" fmla="*/ 102 w 102"/>
                <a:gd name="T81" fmla="*/ 438 h 876"/>
                <a:gd name="T82" fmla="*/ 96 w 102"/>
                <a:gd name="T83" fmla="*/ 431 h 876"/>
                <a:gd name="T84" fmla="*/ 86 w 102"/>
                <a:gd name="T85" fmla="*/ 436 h 876"/>
                <a:gd name="T86" fmla="*/ 81 w 102"/>
                <a:gd name="T87" fmla="*/ 427 h 876"/>
                <a:gd name="T88" fmla="*/ 66 w 102"/>
                <a:gd name="T89" fmla="*/ 412 h 876"/>
                <a:gd name="T90" fmla="*/ 56 w 102"/>
                <a:gd name="T91" fmla="*/ 406 h 876"/>
                <a:gd name="T92" fmla="*/ 58 w 102"/>
                <a:gd name="T93" fmla="*/ 394 h 876"/>
                <a:gd name="T94" fmla="*/ 54 w 102"/>
                <a:gd name="T95" fmla="*/ 366 h 876"/>
                <a:gd name="T96" fmla="*/ 53 w 102"/>
                <a:gd name="T97" fmla="*/ 64 h 876"/>
                <a:gd name="T98" fmla="*/ 46 w 102"/>
                <a:gd name="T99" fmla="*/ 38 h 876"/>
                <a:gd name="T100" fmla="*/ 38 w 102"/>
                <a:gd name="T101" fmla="*/ 22 h 876"/>
                <a:gd name="T102" fmla="*/ 24 w 102"/>
                <a:gd name="T103" fmla="*/ 8 h 876"/>
                <a:gd name="T104" fmla="*/ 9 w 102"/>
                <a:gd name="T105" fmla="*/ 1 h 87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2"/>
                <a:gd name="T160" fmla="*/ 0 h 876"/>
                <a:gd name="T161" fmla="*/ 102 w 102"/>
                <a:gd name="T162" fmla="*/ 876 h 87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2" h="876">
                  <a:moveTo>
                    <a:pt x="0" y="0"/>
                  </a:moveTo>
                  <a:lnTo>
                    <a:pt x="0" y="13"/>
                  </a:lnTo>
                  <a:lnTo>
                    <a:pt x="9" y="14"/>
                  </a:lnTo>
                  <a:lnTo>
                    <a:pt x="9" y="8"/>
                  </a:lnTo>
                  <a:lnTo>
                    <a:pt x="5" y="13"/>
                  </a:lnTo>
                  <a:lnTo>
                    <a:pt x="15" y="17"/>
                  </a:lnTo>
                  <a:lnTo>
                    <a:pt x="23" y="24"/>
                  </a:lnTo>
                  <a:lnTo>
                    <a:pt x="29" y="32"/>
                  </a:lnTo>
                  <a:lnTo>
                    <a:pt x="35" y="42"/>
                  </a:lnTo>
                  <a:lnTo>
                    <a:pt x="40" y="38"/>
                  </a:lnTo>
                  <a:lnTo>
                    <a:pt x="33" y="38"/>
                  </a:lnTo>
                  <a:lnTo>
                    <a:pt x="37" y="50"/>
                  </a:lnTo>
                  <a:lnTo>
                    <a:pt x="40" y="64"/>
                  </a:lnTo>
                  <a:lnTo>
                    <a:pt x="41" y="78"/>
                  </a:lnTo>
                  <a:lnTo>
                    <a:pt x="41" y="366"/>
                  </a:lnTo>
                  <a:lnTo>
                    <a:pt x="42" y="381"/>
                  </a:lnTo>
                  <a:lnTo>
                    <a:pt x="45" y="394"/>
                  </a:lnTo>
                  <a:lnTo>
                    <a:pt x="49" y="406"/>
                  </a:lnTo>
                  <a:lnTo>
                    <a:pt x="52" y="411"/>
                  </a:lnTo>
                  <a:lnTo>
                    <a:pt x="57" y="422"/>
                  </a:lnTo>
                  <a:lnTo>
                    <a:pt x="64" y="430"/>
                  </a:lnTo>
                  <a:lnTo>
                    <a:pt x="72" y="436"/>
                  </a:lnTo>
                  <a:lnTo>
                    <a:pt x="81" y="440"/>
                  </a:lnTo>
                  <a:lnTo>
                    <a:pt x="86" y="443"/>
                  </a:lnTo>
                  <a:lnTo>
                    <a:pt x="96" y="444"/>
                  </a:lnTo>
                  <a:lnTo>
                    <a:pt x="96" y="438"/>
                  </a:lnTo>
                  <a:lnTo>
                    <a:pt x="96" y="431"/>
                  </a:lnTo>
                  <a:lnTo>
                    <a:pt x="92" y="434"/>
                  </a:lnTo>
                  <a:lnTo>
                    <a:pt x="89" y="438"/>
                  </a:lnTo>
                  <a:lnTo>
                    <a:pt x="92" y="442"/>
                  </a:lnTo>
                  <a:lnTo>
                    <a:pt x="96" y="431"/>
                  </a:lnTo>
                  <a:lnTo>
                    <a:pt x="86" y="432"/>
                  </a:lnTo>
                  <a:lnTo>
                    <a:pt x="81" y="435"/>
                  </a:lnTo>
                  <a:lnTo>
                    <a:pt x="72" y="439"/>
                  </a:lnTo>
                  <a:lnTo>
                    <a:pt x="64" y="446"/>
                  </a:lnTo>
                  <a:lnTo>
                    <a:pt x="57" y="454"/>
                  </a:lnTo>
                  <a:lnTo>
                    <a:pt x="52" y="464"/>
                  </a:lnTo>
                  <a:lnTo>
                    <a:pt x="49" y="470"/>
                  </a:lnTo>
                  <a:lnTo>
                    <a:pt x="45" y="482"/>
                  </a:lnTo>
                  <a:lnTo>
                    <a:pt x="42" y="495"/>
                  </a:lnTo>
                  <a:lnTo>
                    <a:pt x="41" y="510"/>
                  </a:lnTo>
                  <a:lnTo>
                    <a:pt x="41" y="797"/>
                  </a:lnTo>
                  <a:lnTo>
                    <a:pt x="40" y="812"/>
                  </a:lnTo>
                  <a:lnTo>
                    <a:pt x="37" y="825"/>
                  </a:lnTo>
                  <a:lnTo>
                    <a:pt x="33" y="837"/>
                  </a:lnTo>
                  <a:lnTo>
                    <a:pt x="40" y="837"/>
                  </a:lnTo>
                  <a:lnTo>
                    <a:pt x="35" y="833"/>
                  </a:lnTo>
                  <a:lnTo>
                    <a:pt x="29" y="844"/>
                  </a:lnTo>
                  <a:lnTo>
                    <a:pt x="23" y="852"/>
                  </a:lnTo>
                  <a:lnTo>
                    <a:pt x="15" y="858"/>
                  </a:lnTo>
                  <a:lnTo>
                    <a:pt x="5" y="862"/>
                  </a:lnTo>
                  <a:lnTo>
                    <a:pt x="9" y="868"/>
                  </a:lnTo>
                  <a:lnTo>
                    <a:pt x="9" y="861"/>
                  </a:lnTo>
                  <a:lnTo>
                    <a:pt x="0" y="862"/>
                  </a:lnTo>
                  <a:lnTo>
                    <a:pt x="0" y="876"/>
                  </a:lnTo>
                  <a:lnTo>
                    <a:pt x="9" y="874"/>
                  </a:lnTo>
                  <a:lnTo>
                    <a:pt x="15" y="872"/>
                  </a:lnTo>
                  <a:lnTo>
                    <a:pt x="24" y="868"/>
                  </a:lnTo>
                  <a:lnTo>
                    <a:pt x="32" y="861"/>
                  </a:lnTo>
                  <a:lnTo>
                    <a:pt x="38" y="853"/>
                  </a:lnTo>
                  <a:lnTo>
                    <a:pt x="44" y="842"/>
                  </a:lnTo>
                  <a:lnTo>
                    <a:pt x="46" y="837"/>
                  </a:lnTo>
                  <a:lnTo>
                    <a:pt x="50" y="825"/>
                  </a:lnTo>
                  <a:lnTo>
                    <a:pt x="53" y="812"/>
                  </a:lnTo>
                  <a:lnTo>
                    <a:pt x="54" y="797"/>
                  </a:lnTo>
                  <a:lnTo>
                    <a:pt x="54" y="510"/>
                  </a:lnTo>
                  <a:lnTo>
                    <a:pt x="56" y="495"/>
                  </a:lnTo>
                  <a:lnTo>
                    <a:pt x="58" y="482"/>
                  </a:lnTo>
                  <a:lnTo>
                    <a:pt x="62" y="470"/>
                  </a:lnTo>
                  <a:lnTo>
                    <a:pt x="56" y="470"/>
                  </a:lnTo>
                  <a:lnTo>
                    <a:pt x="61" y="474"/>
                  </a:lnTo>
                  <a:lnTo>
                    <a:pt x="66" y="463"/>
                  </a:lnTo>
                  <a:lnTo>
                    <a:pt x="73" y="455"/>
                  </a:lnTo>
                  <a:lnTo>
                    <a:pt x="81" y="448"/>
                  </a:lnTo>
                  <a:lnTo>
                    <a:pt x="90" y="444"/>
                  </a:lnTo>
                  <a:lnTo>
                    <a:pt x="86" y="439"/>
                  </a:lnTo>
                  <a:lnTo>
                    <a:pt x="86" y="446"/>
                  </a:lnTo>
                  <a:lnTo>
                    <a:pt x="96" y="444"/>
                  </a:lnTo>
                  <a:lnTo>
                    <a:pt x="101" y="442"/>
                  </a:lnTo>
                  <a:lnTo>
                    <a:pt x="102" y="438"/>
                  </a:lnTo>
                  <a:lnTo>
                    <a:pt x="101" y="434"/>
                  </a:lnTo>
                  <a:lnTo>
                    <a:pt x="96" y="431"/>
                  </a:lnTo>
                  <a:lnTo>
                    <a:pt x="86" y="430"/>
                  </a:lnTo>
                  <a:lnTo>
                    <a:pt x="86" y="436"/>
                  </a:lnTo>
                  <a:lnTo>
                    <a:pt x="90" y="431"/>
                  </a:lnTo>
                  <a:lnTo>
                    <a:pt x="81" y="427"/>
                  </a:lnTo>
                  <a:lnTo>
                    <a:pt x="73" y="420"/>
                  </a:lnTo>
                  <a:lnTo>
                    <a:pt x="66" y="412"/>
                  </a:lnTo>
                  <a:lnTo>
                    <a:pt x="61" y="402"/>
                  </a:lnTo>
                  <a:lnTo>
                    <a:pt x="56" y="406"/>
                  </a:lnTo>
                  <a:lnTo>
                    <a:pt x="62" y="406"/>
                  </a:lnTo>
                  <a:lnTo>
                    <a:pt x="58" y="394"/>
                  </a:lnTo>
                  <a:lnTo>
                    <a:pt x="56" y="381"/>
                  </a:lnTo>
                  <a:lnTo>
                    <a:pt x="54" y="366"/>
                  </a:lnTo>
                  <a:lnTo>
                    <a:pt x="54" y="78"/>
                  </a:lnTo>
                  <a:lnTo>
                    <a:pt x="53" y="64"/>
                  </a:lnTo>
                  <a:lnTo>
                    <a:pt x="50" y="50"/>
                  </a:lnTo>
                  <a:lnTo>
                    <a:pt x="46" y="38"/>
                  </a:lnTo>
                  <a:lnTo>
                    <a:pt x="44" y="33"/>
                  </a:lnTo>
                  <a:lnTo>
                    <a:pt x="38" y="22"/>
                  </a:lnTo>
                  <a:lnTo>
                    <a:pt x="32" y="14"/>
                  </a:lnTo>
                  <a:lnTo>
                    <a:pt x="24" y="8"/>
                  </a:lnTo>
                  <a:lnTo>
                    <a:pt x="15" y="4"/>
                  </a:lnTo>
                  <a:lnTo>
                    <a:pt x="9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7268" name="Freeform 841"/>
            <p:cNvSpPr>
              <a:spLocks/>
            </p:cNvSpPr>
            <p:nvPr/>
          </p:nvSpPr>
          <p:spPr bwMode="auto">
            <a:xfrm>
              <a:off x="5077" y="2305"/>
              <a:ext cx="66" cy="673"/>
            </a:xfrm>
            <a:custGeom>
              <a:avLst/>
              <a:gdLst>
                <a:gd name="T0" fmla="*/ 0 w 66"/>
                <a:gd name="T1" fmla="*/ 14 h 673"/>
                <a:gd name="T2" fmla="*/ 5 w 66"/>
                <a:gd name="T3" fmla="*/ 8 h 673"/>
                <a:gd name="T4" fmla="*/ 6 w 66"/>
                <a:gd name="T5" fmla="*/ 16 h 673"/>
                <a:gd name="T6" fmla="*/ 16 w 66"/>
                <a:gd name="T7" fmla="*/ 27 h 673"/>
                <a:gd name="T8" fmla="*/ 24 w 66"/>
                <a:gd name="T9" fmla="*/ 31 h 673"/>
                <a:gd name="T10" fmla="*/ 20 w 66"/>
                <a:gd name="T11" fmla="*/ 40 h 673"/>
                <a:gd name="T12" fmla="*/ 22 w 66"/>
                <a:gd name="T13" fmla="*/ 281 h 673"/>
                <a:gd name="T14" fmla="*/ 25 w 66"/>
                <a:gd name="T15" fmla="*/ 303 h 673"/>
                <a:gd name="T16" fmla="*/ 30 w 66"/>
                <a:gd name="T17" fmla="*/ 317 h 673"/>
                <a:gd name="T18" fmla="*/ 38 w 66"/>
                <a:gd name="T19" fmla="*/ 332 h 673"/>
                <a:gd name="T20" fmla="*/ 49 w 66"/>
                <a:gd name="T21" fmla="*/ 340 h 673"/>
                <a:gd name="T22" fmla="*/ 60 w 66"/>
                <a:gd name="T23" fmla="*/ 343 h 673"/>
                <a:gd name="T24" fmla="*/ 60 w 66"/>
                <a:gd name="T25" fmla="*/ 329 h 673"/>
                <a:gd name="T26" fmla="*/ 53 w 66"/>
                <a:gd name="T27" fmla="*/ 336 h 673"/>
                <a:gd name="T28" fmla="*/ 60 w 66"/>
                <a:gd name="T29" fmla="*/ 329 h 673"/>
                <a:gd name="T30" fmla="*/ 49 w 66"/>
                <a:gd name="T31" fmla="*/ 332 h 673"/>
                <a:gd name="T32" fmla="*/ 38 w 66"/>
                <a:gd name="T33" fmla="*/ 341 h 673"/>
                <a:gd name="T34" fmla="*/ 30 w 66"/>
                <a:gd name="T35" fmla="*/ 356 h 673"/>
                <a:gd name="T36" fmla="*/ 25 w 66"/>
                <a:gd name="T37" fmla="*/ 371 h 673"/>
                <a:gd name="T38" fmla="*/ 22 w 66"/>
                <a:gd name="T39" fmla="*/ 392 h 673"/>
                <a:gd name="T40" fmla="*/ 20 w 66"/>
                <a:gd name="T41" fmla="*/ 633 h 673"/>
                <a:gd name="T42" fmla="*/ 24 w 66"/>
                <a:gd name="T43" fmla="*/ 642 h 673"/>
                <a:gd name="T44" fmla="*/ 16 w 66"/>
                <a:gd name="T45" fmla="*/ 646 h 673"/>
                <a:gd name="T46" fmla="*/ 6 w 66"/>
                <a:gd name="T47" fmla="*/ 657 h 673"/>
                <a:gd name="T48" fmla="*/ 5 w 66"/>
                <a:gd name="T49" fmla="*/ 665 h 673"/>
                <a:gd name="T50" fmla="*/ 0 w 66"/>
                <a:gd name="T51" fmla="*/ 659 h 673"/>
                <a:gd name="T52" fmla="*/ 5 w 66"/>
                <a:gd name="T53" fmla="*/ 671 h 673"/>
                <a:gd name="T54" fmla="*/ 16 w 66"/>
                <a:gd name="T55" fmla="*/ 666 h 673"/>
                <a:gd name="T56" fmla="*/ 25 w 66"/>
                <a:gd name="T57" fmla="*/ 655 h 673"/>
                <a:gd name="T58" fmla="*/ 30 w 66"/>
                <a:gd name="T59" fmla="*/ 642 h 673"/>
                <a:gd name="T60" fmla="*/ 33 w 66"/>
                <a:gd name="T61" fmla="*/ 633 h 673"/>
                <a:gd name="T62" fmla="*/ 36 w 66"/>
                <a:gd name="T63" fmla="*/ 392 h 673"/>
                <a:gd name="T64" fmla="*/ 38 w 66"/>
                <a:gd name="T65" fmla="*/ 371 h 673"/>
                <a:gd name="T66" fmla="*/ 34 w 66"/>
                <a:gd name="T67" fmla="*/ 361 h 673"/>
                <a:gd name="T68" fmla="*/ 44 w 66"/>
                <a:gd name="T69" fmla="*/ 357 h 673"/>
                <a:gd name="T70" fmla="*/ 53 w 66"/>
                <a:gd name="T71" fmla="*/ 345 h 673"/>
                <a:gd name="T72" fmla="*/ 54 w 66"/>
                <a:gd name="T73" fmla="*/ 337 h 673"/>
                <a:gd name="T74" fmla="*/ 60 w 66"/>
                <a:gd name="T75" fmla="*/ 343 h 673"/>
                <a:gd name="T76" fmla="*/ 65 w 66"/>
                <a:gd name="T77" fmla="*/ 340 h 673"/>
                <a:gd name="T78" fmla="*/ 65 w 66"/>
                <a:gd name="T79" fmla="*/ 332 h 673"/>
                <a:gd name="T80" fmla="*/ 54 w 66"/>
                <a:gd name="T81" fmla="*/ 328 h 673"/>
                <a:gd name="T82" fmla="*/ 58 w 66"/>
                <a:gd name="T83" fmla="*/ 331 h 673"/>
                <a:gd name="T84" fmla="*/ 48 w 66"/>
                <a:gd name="T85" fmla="*/ 323 h 673"/>
                <a:gd name="T86" fmla="*/ 40 w 66"/>
                <a:gd name="T87" fmla="*/ 308 h 673"/>
                <a:gd name="T88" fmla="*/ 41 w 66"/>
                <a:gd name="T89" fmla="*/ 312 h 673"/>
                <a:gd name="T90" fmla="*/ 37 w 66"/>
                <a:gd name="T91" fmla="*/ 292 h 673"/>
                <a:gd name="T92" fmla="*/ 36 w 66"/>
                <a:gd name="T93" fmla="*/ 62 h 673"/>
                <a:gd name="T94" fmla="*/ 30 w 66"/>
                <a:gd name="T95" fmla="*/ 31 h 673"/>
                <a:gd name="T96" fmla="*/ 25 w 66"/>
                <a:gd name="T97" fmla="*/ 18 h 673"/>
                <a:gd name="T98" fmla="*/ 16 w 66"/>
                <a:gd name="T99" fmla="*/ 7 h 673"/>
                <a:gd name="T100" fmla="*/ 5 w 66"/>
                <a:gd name="T101" fmla="*/ 2 h 67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6"/>
                <a:gd name="T154" fmla="*/ 0 h 673"/>
                <a:gd name="T155" fmla="*/ 66 w 66"/>
                <a:gd name="T156" fmla="*/ 673 h 67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6" h="673">
                  <a:moveTo>
                    <a:pt x="0" y="0"/>
                  </a:moveTo>
                  <a:lnTo>
                    <a:pt x="0" y="14"/>
                  </a:lnTo>
                  <a:lnTo>
                    <a:pt x="5" y="15"/>
                  </a:lnTo>
                  <a:lnTo>
                    <a:pt x="5" y="8"/>
                  </a:lnTo>
                  <a:lnTo>
                    <a:pt x="1" y="12"/>
                  </a:lnTo>
                  <a:lnTo>
                    <a:pt x="6" y="16"/>
                  </a:lnTo>
                  <a:lnTo>
                    <a:pt x="12" y="20"/>
                  </a:lnTo>
                  <a:lnTo>
                    <a:pt x="16" y="27"/>
                  </a:lnTo>
                  <a:lnTo>
                    <a:pt x="20" y="35"/>
                  </a:lnTo>
                  <a:lnTo>
                    <a:pt x="24" y="31"/>
                  </a:lnTo>
                  <a:lnTo>
                    <a:pt x="17" y="31"/>
                  </a:lnTo>
                  <a:lnTo>
                    <a:pt x="20" y="40"/>
                  </a:lnTo>
                  <a:lnTo>
                    <a:pt x="22" y="62"/>
                  </a:lnTo>
                  <a:lnTo>
                    <a:pt x="22" y="281"/>
                  </a:lnTo>
                  <a:lnTo>
                    <a:pt x="24" y="292"/>
                  </a:lnTo>
                  <a:lnTo>
                    <a:pt x="25" y="303"/>
                  </a:lnTo>
                  <a:lnTo>
                    <a:pt x="28" y="312"/>
                  </a:lnTo>
                  <a:lnTo>
                    <a:pt x="30" y="317"/>
                  </a:lnTo>
                  <a:lnTo>
                    <a:pt x="34" y="325"/>
                  </a:lnTo>
                  <a:lnTo>
                    <a:pt x="38" y="332"/>
                  </a:lnTo>
                  <a:lnTo>
                    <a:pt x="44" y="336"/>
                  </a:lnTo>
                  <a:lnTo>
                    <a:pt x="49" y="340"/>
                  </a:lnTo>
                  <a:lnTo>
                    <a:pt x="54" y="341"/>
                  </a:lnTo>
                  <a:lnTo>
                    <a:pt x="60" y="343"/>
                  </a:lnTo>
                  <a:lnTo>
                    <a:pt x="60" y="336"/>
                  </a:lnTo>
                  <a:lnTo>
                    <a:pt x="60" y="329"/>
                  </a:lnTo>
                  <a:lnTo>
                    <a:pt x="56" y="332"/>
                  </a:lnTo>
                  <a:lnTo>
                    <a:pt x="53" y="336"/>
                  </a:lnTo>
                  <a:lnTo>
                    <a:pt x="56" y="340"/>
                  </a:lnTo>
                  <a:lnTo>
                    <a:pt x="60" y="329"/>
                  </a:lnTo>
                  <a:lnTo>
                    <a:pt x="54" y="331"/>
                  </a:lnTo>
                  <a:lnTo>
                    <a:pt x="49" y="332"/>
                  </a:lnTo>
                  <a:lnTo>
                    <a:pt x="44" y="336"/>
                  </a:lnTo>
                  <a:lnTo>
                    <a:pt x="38" y="341"/>
                  </a:lnTo>
                  <a:lnTo>
                    <a:pt x="34" y="348"/>
                  </a:lnTo>
                  <a:lnTo>
                    <a:pt x="30" y="356"/>
                  </a:lnTo>
                  <a:lnTo>
                    <a:pt x="28" y="361"/>
                  </a:lnTo>
                  <a:lnTo>
                    <a:pt x="25" y="371"/>
                  </a:lnTo>
                  <a:lnTo>
                    <a:pt x="24" y="381"/>
                  </a:lnTo>
                  <a:lnTo>
                    <a:pt x="22" y="392"/>
                  </a:lnTo>
                  <a:lnTo>
                    <a:pt x="22" y="611"/>
                  </a:lnTo>
                  <a:lnTo>
                    <a:pt x="20" y="633"/>
                  </a:lnTo>
                  <a:lnTo>
                    <a:pt x="17" y="642"/>
                  </a:lnTo>
                  <a:lnTo>
                    <a:pt x="24" y="642"/>
                  </a:lnTo>
                  <a:lnTo>
                    <a:pt x="20" y="638"/>
                  </a:lnTo>
                  <a:lnTo>
                    <a:pt x="16" y="646"/>
                  </a:lnTo>
                  <a:lnTo>
                    <a:pt x="12" y="653"/>
                  </a:lnTo>
                  <a:lnTo>
                    <a:pt x="6" y="657"/>
                  </a:lnTo>
                  <a:lnTo>
                    <a:pt x="1" y="661"/>
                  </a:lnTo>
                  <a:lnTo>
                    <a:pt x="5" y="665"/>
                  </a:lnTo>
                  <a:lnTo>
                    <a:pt x="5" y="658"/>
                  </a:lnTo>
                  <a:lnTo>
                    <a:pt x="0" y="659"/>
                  </a:lnTo>
                  <a:lnTo>
                    <a:pt x="0" y="673"/>
                  </a:lnTo>
                  <a:lnTo>
                    <a:pt x="5" y="671"/>
                  </a:lnTo>
                  <a:lnTo>
                    <a:pt x="10" y="670"/>
                  </a:lnTo>
                  <a:lnTo>
                    <a:pt x="16" y="666"/>
                  </a:lnTo>
                  <a:lnTo>
                    <a:pt x="21" y="662"/>
                  </a:lnTo>
                  <a:lnTo>
                    <a:pt x="25" y="655"/>
                  </a:lnTo>
                  <a:lnTo>
                    <a:pt x="29" y="647"/>
                  </a:lnTo>
                  <a:lnTo>
                    <a:pt x="30" y="642"/>
                  </a:lnTo>
                  <a:lnTo>
                    <a:pt x="33" y="633"/>
                  </a:lnTo>
                  <a:lnTo>
                    <a:pt x="36" y="611"/>
                  </a:lnTo>
                  <a:lnTo>
                    <a:pt x="36" y="392"/>
                  </a:lnTo>
                  <a:lnTo>
                    <a:pt x="37" y="381"/>
                  </a:lnTo>
                  <a:lnTo>
                    <a:pt x="38" y="371"/>
                  </a:lnTo>
                  <a:lnTo>
                    <a:pt x="41" y="361"/>
                  </a:lnTo>
                  <a:lnTo>
                    <a:pt x="34" y="361"/>
                  </a:lnTo>
                  <a:lnTo>
                    <a:pt x="40" y="365"/>
                  </a:lnTo>
                  <a:lnTo>
                    <a:pt x="44" y="357"/>
                  </a:lnTo>
                  <a:lnTo>
                    <a:pt x="48" y="351"/>
                  </a:lnTo>
                  <a:lnTo>
                    <a:pt x="53" y="345"/>
                  </a:lnTo>
                  <a:lnTo>
                    <a:pt x="58" y="341"/>
                  </a:lnTo>
                  <a:lnTo>
                    <a:pt x="54" y="337"/>
                  </a:lnTo>
                  <a:lnTo>
                    <a:pt x="54" y="344"/>
                  </a:lnTo>
                  <a:lnTo>
                    <a:pt x="60" y="343"/>
                  </a:lnTo>
                  <a:lnTo>
                    <a:pt x="65" y="340"/>
                  </a:lnTo>
                  <a:lnTo>
                    <a:pt x="66" y="336"/>
                  </a:lnTo>
                  <a:lnTo>
                    <a:pt x="65" y="332"/>
                  </a:lnTo>
                  <a:lnTo>
                    <a:pt x="60" y="329"/>
                  </a:lnTo>
                  <a:lnTo>
                    <a:pt x="54" y="328"/>
                  </a:lnTo>
                  <a:lnTo>
                    <a:pt x="54" y="335"/>
                  </a:lnTo>
                  <a:lnTo>
                    <a:pt x="58" y="331"/>
                  </a:lnTo>
                  <a:lnTo>
                    <a:pt x="53" y="327"/>
                  </a:lnTo>
                  <a:lnTo>
                    <a:pt x="48" y="323"/>
                  </a:lnTo>
                  <a:lnTo>
                    <a:pt x="44" y="316"/>
                  </a:lnTo>
                  <a:lnTo>
                    <a:pt x="40" y="308"/>
                  </a:lnTo>
                  <a:lnTo>
                    <a:pt x="34" y="312"/>
                  </a:lnTo>
                  <a:lnTo>
                    <a:pt x="41" y="312"/>
                  </a:lnTo>
                  <a:lnTo>
                    <a:pt x="38" y="303"/>
                  </a:lnTo>
                  <a:lnTo>
                    <a:pt x="37" y="292"/>
                  </a:lnTo>
                  <a:lnTo>
                    <a:pt x="36" y="281"/>
                  </a:lnTo>
                  <a:lnTo>
                    <a:pt x="36" y="62"/>
                  </a:lnTo>
                  <a:lnTo>
                    <a:pt x="33" y="40"/>
                  </a:lnTo>
                  <a:lnTo>
                    <a:pt x="30" y="31"/>
                  </a:lnTo>
                  <a:lnTo>
                    <a:pt x="29" y="26"/>
                  </a:lnTo>
                  <a:lnTo>
                    <a:pt x="25" y="18"/>
                  </a:lnTo>
                  <a:lnTo>
                    <a:pt x="21" y="11"/>
                  </a:lnTo>
                  <a:lnTo>
                    <a:pt x="16" y="7"/>
                  </a:lnTo>
                  <a:lnTo>
                    <a:pt x="10" y="3"/>
                  </a:lnTo>
                  <a:lnTo>
                    <a:pt x="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7269" name="Freeform 842"/>
            <p:cNvSpPr>
              <a:spLocks/>
            </p:cNvSpPr>
            <p:nvPr/>
          </p:nvSpPr>
          <p:spPr bwMode="auto">
            <a:xfrm>
              <a:off x="5089" y="2964"/>
              <a:ext cx="66" cy="639"/>
            </a:xfrm>
            <a:custGeom>
              <a:avLst/>
              <a:gdLst>
                <a:gd name="T0" fmla="*/ 0 w 66"/>
                <a:gd name="T1" fmla="*/ 14 h 639"/>
                <a:gd name="T2" fmla="*/ 5 w 66"/>
                <a:gd name="T3" fmla="*/ 8 h 639"/>
                <a:gd name="T4" fmla="*/ 6 w 66"/>
                <a:gd name="T5" fmla="*/ 16 h 639"/>
                <a:gd name="T6" fmla="*/ 16 w 66"/>
                <a:gd name="T7" fmla="*/ 27 h 639"/>
                <a:gd name="T8" fmla="*/ 14 w 66"/>
                <a:gd name="T9" fmla="*/ 23 h 639"/>
                <a:gd name="T10" fmla="*/ 22 w 66"/>
                <a:gd name="T11" fmla="*/ 59 h 639"/>
                <a:gd name="T12" fmla="*/ 24 w 66"/>
                <a:gd name="T13" fmla="*/ 279 h 639"/>
                <a:gd name="T14" fmla="*/ 32 w 66"/>
                <a:gd name="T15" fmla="*/ 304 h 639"/>
                <a:gd name="T16" fmla="*/ 38 w 66"/>
                <a:gd name="T17" fmla="*/ 316 h 639"/>
                <a:gd name="T18" fmla="*/ 49 w 66"/>
                <a:gd name="T19" fmla="*/ 324 h 639"/>
                <a:gd name="T20" fmla="*/ 60 w 66"/>
                <a:gd name="T21" fmla="*/ 327 h 639"/>
                <a:gd name="T22" fmla="*/ 60 w 66"/>
                <a:gd name="T23" fmla="*/ 313 h 639"/>
                <a:gd name="T24" fmla="*/ 53 w 66"/>
                <a:gd name="T25" fmla="*/ 320 h 639"/>
                <a:gd name="T26" fmla="*/ 60 w 66"/>
                <a:gd name="T27" fmla="*/ 313 h 639"/>
                <a:gd name="T28" fmla="*/ 49 w 66"/>
                <a:gd name="T29" fmla="*/ 316 h 639"/>
                <a:gd name="T30" fmla="*/ 38 w 66"/>
                <a:gd name="T31" fmla="*/ 324 h 639"/>
                <a:gd name="T32" fmla="*/ 32 w 66"/>
                <a:gd name="T33" fmla="*/ 336 h 639"/>
                <a:gd name="T34" fmla="*/ 24 w 66"/>
                <a:gd name="T35" fmla="*/ 361 h 639"/>
                <a:gd name="T36" fmla="*/ 22 w 66"/>
                <a:gd name="T37" fmla="*/ 581 h 639"/>
                <a:gd name="T38" fmla="*/ 14 w 66"/>
                <a:gd name="T39" fmla="*/ 617 h 639"/>
                <a:gd name="T40" fmla="*/ 16 w 66"/>
                <a:gd name="T41" fmla="*/ 613 h 639"/>
                <a:gd name="T42" fmla="*/ 6 w 66"/>
                <a:gd name="T43" fmla="*/ 623 h 639"/>
                <a:gd name="T44" fmla="*/ 5 w 66"/>
                <a:gd name="T45" fmla="*/ 631 h 639"/>
                <a:gd name="T46" fmla="*/ 0 w 66"/>
                <a:gd name="T47" fmla="*/ 626 h 639"/>
                <a:gd name="T48" fmla="*/ 5 w 66"/>
                <a:gd name="T49" fmla="*/ 638 h 639"/>
                <a:gd name="T50" fmla="*/ 16 w 66"/>
                <a:gd name="T51" fmla="*/ 633 h 639"/>
                <a:gd name="T52" fmla="*/ 25 w 66"/>
                <a:gd name="T53" fmla="*/ 622 h 639"/>
                <a:gd name="T54" fmla="*/ 28 w 66"/>
                <a:gd name="T55" fmla="*/ 617 h 639"/>
                <a:gd name="T56" fmla="*/ 36 w 66"/>
                <a:gd name="T57" fmla="*/ 581 h 639"/>
                <a:gd name="T58" fmla="*/ 37 w 66"/>
                <a:gd name="T59" fmla="*/ 361 h 639"/>
                <a:gd name="T60" fmla="*/ 45 w 66"/>
                <a:gd name="T61" fmla="*/ 336 h 639"/>
                <a:gd name="T62" fmla="*/ 44 w 66"/>
                <a:gd name="T63" fmla="*/ 340 h 639"/>
                <a:gd name="T64" fmla="*/ 53 w 66"/>
                <a:gd name="T65" fmla="*/ 329 h 639"/>
                <a:gd name="T66" fmla="*/ 54 w 66"/>
                <a:gd name="T67" fmla="*/ 321 h 639"/>
                <a:gd name="T68" fmla="*/ 60 w 66"/>
                <a:gd name="T69" fmla="*/ 327 h 639"/>
                <a:gd name="T70" fmla="*/ 65 w 66"/>
                <a:gd name="T71" fmla="*/ 324 h 639"/>
                <a:gd name="T72" fmla="*/ 65 w 66"/>
                <a:gd name="T73" fmla="*/ 316 h 639"/>
                <a:gd name="T74" fmla="*/ 54 w 66"/>
                <a:gd name="T75" fmla="*/ 312 h 639"/>
                <a:gd name="T76" fmla="*/ 58 w 66"/>
                <a:gd name="T77" fmla="*/ 315 h 639"/>
                <a:gd name="T78" fmla="*/ 48 w 66"/>
                <a:gd name="T79" fmla="*/ 307 h 639"/>
                <a:gd name="T80" fmla="*/ 38 w 66"/>
                <a:gd name="T81" fmla="*/ 304 h 639"/>
                <a:gd name="T82" fmla="*/ 38 w 66"/>
                <a:gd name="T83" fmla="*/ 288 h 639"/>
                <a:gd name="T84" fmla="*/ 36 w 66"/>
                <a:gd name="T85" fmla="*/ 268 h 639"/>
                <a:gd name="T86" fmla="*/ 33 w 66"/>
                <a:gd name="T87" fmla="*/ 39 h 639"/>
                <a:gd name="T88" fmla="*/ 25 w 66"/>
                <a:gd name="T89" fmla="*/ 18 h 639"/>
                <a:gd name="T90" fmla="*/ 16 w 66"/>
                <a:gd name="T91" fmla="*/ 7 h 639"/>
                <a:gd name="T92" fmla="*/ 5 w 66"/>
                <a:gd name="T93" fmla="*/ 2 h 63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6"/>
                <a:gd name="T142" fmla="*/ 0 h 639"/>
                <a:gd name="T143" fmla="*/ 66 w 66"/>
                <a:gd name="T144" fmla="*/ 639 h 63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6" h="639">
                  <a:moveTo>
                    <a:pt x="0" y="0"/>
                  </a:moveTo>
                  <a:lnTo>
                    <a:pt x="0" y="14"/>
                  </a:lnTo>
                  <a:lnTo>
                    <a:pt x="5" y="15"/>
                  </a:lnTo>
                  <a:lnTo>
                    <a:pt x="5" y="8"/>
                  </a:lnTo>
                  <a:lnTo>
                    <a:pt x="1" y="12"/>
                  </a:lnTo>
                  <a:lnTo>
                    <a:pt x="6" y="16"/>
                  </a:lnTo>
                  <a:lnTo>
                    <a:pt x="12" y="20"/>
                  </a:lnTo>
                  <a:lnTo>
                    <a:pt x="16" y="27"/>
                  </a:lnTo>
                  <a:lnTo>
                    <a:pt x="21" y="23"/>
                  </a:lnTo>
                  <a:lnTo>
                    <a:pt x="14" y="23"/>
                  </a:lnTo>
                  <a:lnTo>
                    <a:pt x="20" y="39"/>
                  </a:lnTo>
                  <a:lnTo>
                    <a:pt x="22" y="59"/>
                  </a:lnTo>
                  <a:lnTo>
                    <a:pt x="22" y="268"/>
                  </a:lnTo>
                  <a:lnTo>
                    <a:pt x="24" y="279"/>
                  </a:lnTo>
                  <a:lnTo>
                    <a:pt x="25" y="288"/>
                  </a:lnTo>
                  <a:lnTo>
                    <a:pt x="32" y="304"/>
                  </a:lnTo>
                  <a:lnTo>
                    <a:pt x="34" y="309"/>
                  </a:lnTo>
                  <a:lnTo>
                    <a:pt x="38" y="316"/>
                  </a:lnTo>
                  <a:lnTo>
                    <a:pt x="44" y="320"/>
                  </a:lnTo>
                  <a:lnTo>
                    <a:pt x="49" y="324"/>
                  </a:lnTo>
                  <a:lnTo>
                    <a:pt x="54" y="325"/>
                  </a:lnTo>
                  <a:lnTo>
                    <a:pt x="60" y="327"/>
                  </a:lnTo>
                  <a:lnTo>
                    <a:pt x="60" y="320"/>
                  </a:lnTo>
                  <a:lnTo>
                    <a:pt x="60" y="313"/>
                  </a:lnTo>
                  <a:lnTo>
                    <a:pt x="56" y="316"/>
                  </a:lnTo>
                  <a:lnTo>
                    <a:pt x="53" y="320"/>
                  </a:lnTo>
                  <a:lnTo>
                    <a:pt x="56" y="324"/>
                  </a:lnTo>
                  <a:lnTo>
                    <a:pt x="60" y="313"/>
                  </a:lnTo>
                  <a:lnTo>
                    <a:pt x="54" y="315"/>
                  </a:lnTo>
                  <a:lnTo>
                    <a:pt x="49" y="316"/>
                  </a:lnTo>
                  <a:lnTo>
                    <a:pt x="44" y="320"/>
                  </a:lnTo>
                  <a:lnTo>
                    <a:pt x="38" y="324"/>
                  </a:lnTo>
                  <a:lnTo>
                    <a:pt x="34" y="331"/>
                  </a:lnTo>
                  <a:lnTo>
                    <a:pt x="32" y="336"/>
                  </a:lnTo>
                  <a:lnTo>
                    <a:pt x="25" y="352"/>
                  </a:lnTo>
                  <a:lnTo>
                    <a:pt x="24" y="361"/>
                  </a:lnTo>
                  <a:lnTo>
                    <a:pt x="22" y="372"/>
                  </a:lnTo>
                  <a:lnTo>
                    <a:pt x="22" y="581"/>
                  </a:lnTo>
                  <a:lnTo>
                    <a:pt x="20" y="601"/>
                  </a:lnTo>
                  <a:lnTo>
                    <a:pt x="14" y="617"/>
                  </a:lnTo>
                  <a:lnTo>
                    <a:pt x="21" y="617"/>
                  </a:lnTo>
                  <a:lnTo>
                    <a:pt x="16" y="613"/>
                  </a:lnTo>
                  <a:lnTo>
                    <a:pt x="12" y="619"/>
                  </a:lnTo>
                  <a:lnTo>
                    <a:pt x="6" y="623"/>
                  </a:lnTo>
                  <a:lnTo>
                    <a:pt x="1" y="627"/>
                  </a:lnTo>
                  <a:lnTo>
                    <a:pt x="5" y="631"/>
                  </a:lnTo>
                  <a:lnTo>
                    <a:pt x="5" y="625"/>
                  </a:lnTo>
                  <a:lnTo>
                    <a:pt x="0" y="626"/>
                  </a:lnTo>
                  <a:lnTo>
                    <a:pt x="0" y="639"/>
                  </a:lnTo>
                  <a:lnTo>
                    <a:pt x="5" y="638"/>
                  </a:lnTo>
                  <a:lnTo>
                    <a:pt x="10" y="637"/>
                  </a:lnTo>
                  <a:lnTo>
                    <a:pt x="16" y="633"/>
                  </a:lnTo>
                  <a:lnTo>
                    <a:pt x="21" y="629"/>
                  </a:lnTo>
                  <a:lnTo>
                    <a:pt x="25" y="622"/>
                  </a:lnTo>
                  <a:lnTo>
                    <a:pt x="28" y="617"/>
                  </a:lnTo>
                  <a:lnTo>
                    <a:pt x="33" y="601"/>
                  </a:lnTo>
                  <a:lnTo>
                    <a:pt x="36" y="581"/>
                  </a:lnTo>
                  <a:lnTo>
                    <a:pt x="36" y="372"/>
                  </a:lnTo>
                  <a:lnTo>
                    <a:pt x="37" y="361"/>
                  </a:lnTo>
                  <a:lnTo>
                    <a:pt x="38" y="352"/>
                  </a:lnTo>
                  <a:lnTo>
                    <a:pt x="45" y="336"/>
                  </a:lnTo>
                  <a:lnTo>
                    <a:pt x="38" y="336"/>
                  </a:lnTo>
                  <a:lnTo>
                    <a:pt x="44" y="340"/>
                  </a:lnTo>
                  <a:lnTo>
                    <a:pt x="48" y="333"/>
                  </a:lnTo>
                  <a:lnTo>
                    <a:pt x="53" y="329"/>
                  </a:lnTo>
                  <a:lnTo>
                    <a:pt x="58" y="325"/>
                  </a:lnTo>
                  <a:lnTo>
                    <a:pt x="54" y="321"/>
                  </a:lnTo>
                  <a:lnTo>
                    <a:pt x="54" y="328"/>
                  </a:lnTo>
                  <a:lnTo>
                    <a:pt x="60" y="327"/>
                  </a:lnTo>
                  <a:lnTo>
                    <a:pt x="65" y="324"/>
                  </a:lnTo>
                  <a:lnTo>
                    <a:pt x="66" y="320"/>
                  </a:lnTo>
                  <a:lnTo>
                    <a:pt x="65" y="316"/>
                  </a:lnTo>
                  <a:lnTo>
                    <a:pt x="60" y="313"/>
                  </a:lnTo>
                  <a:lnTo>
                    <a:pt x="54" y="312"/>
                  </a:lnTo>
                  <a:lnTo>
                    <a:pt x="54" y="319"/>
                  </a:lnTo>
                  <a:lnTo>
                    <a:pt x="58" y="315"/>
                  </a:lnTo>
                  <a:lnTo>
                    <a:pt x="53" y="311"/>
                  </a:lnTo>
                  <a:lnTo>
                    <a:pt x="48" y="307"/>
                  </a:lnTo>
                  <a:lnTo>
                    <a:pt x="44" y="300"/>
                  </a:lnTo>
                  <a:lnTo>
                    <a:pt x="38" y="304"/>
                  </a:lnTo>
                  <a:lnTo>
                    <a:pt x="45" y="304"/>
                  </a:lnTo>
                  <a:lnTo>
                    <a:pt x="38" y="288"/>
                  </a:lnTo>
                  <a:lnTo>
                    <a:pt x="37" y="279"/>
                  </a:lnTo>
                  <a:lnTo>
                    <a:pt x="36" y="268"/>
                  </a:lnTo>
                  <a:lnTo>
                    <a:pt x="36" y="59"/>
                  </a:lnTo>
                  <a:lnTo>
                    <a:pt x="33" y="39"/>
                  </a:lnTo>
                  <a:lnTo>
                    <a:pt x="28" y="23"/>
                  </a:lnTo>
                  <a:lnTo>
                    <a:pt x="25" y="18"/>
                  </a:lnTo>
                  <a:lnTo>
                    <a:pt x="21" y="11"/>
                  </a:lnTo>
                  <a:lnTo>
                    <a:pt x="16" y="7"/>
                  </a:lnTo>
                  <a:lnTo>
                    <a:pt x="10" y="3"/>
                  </a:lnTo>
                  <a:lnTo>
                    <a:pt x="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grpSp>
          <p:nvGrpSpPr>
            <p:cNvPr id="7270" name="Group 845"/>
            <p:cNvGrpSpPr>
              <a:grpSpLocks/>
            </p:cNvGrpSpPr>
            <p:nvPr/>
          </p:nvGrpSpPr>
          <p:grpSpPr bwMode="auto">
            <a:xfrm>
              <a:off x="1162" y="2252"/>
              <a:ext cx="89" cy="527"/>
              <a:chOff x="1162" y="2252"/>
              <a:chExt cx="89" cy="527"/>
            </a:xfrm>
          </p:grpSpPr>
          <p:sp>
            <p:nvSpPr>
              <p:cNvPr id="7578" name="Rectangle 843"/>
              <p:cNvSpPr>
                <a:spLocks noChangeArrowheads="1"/>
              </p:cNvSpPr>
              <p:nvPr/>
            </p:nvSpPr>
            <p:spPr bwMode="auto">
              <a:xfrm>
                <a:off x="1198" y="2252"/>
                <a:ext cx="20" cy="44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79" name="Freeform 844"/>
              <p:cNvSpPr>
                <a:spLocks/>
              </p:cNvSpPr>
              <p:nvPr/>
            </p:nvSpPr>
            <p:spPr bwMode="auto">
              <a:xfrm>
                <a:off x="1162" y="2690"/>
                <a:ext cx="89" cy="89"/>
              </a:xfrm>
              <a:custGeom>
                <a:avLst/>
                <a:gdLst>
                  <a:gd name="T0" fmla="*/ 0 w 89"/>
                  <a:gd name="T1" fmla="*/ 0 h 89"/>
                  <a:gd name="T2" fmla="*/ 45 w 89"/>
                  <a:gd name="T3" fmla="*/ 89 h 89"/>
                  <a:gd name="T4" fmla="*/ 89 w 89"/>
                  <a:gd name="T5" fmla="*/ 0 h 89"/>
                  <a:gd name="T6" fmla="*/ 0 w 89"/>
                  <a:gd name="T7" fmla="*/ 0 h 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9"/>
                  <a:gd name="T13" fmla="*/ 0 h 89"/>
                  <a:gd name="T14" fmla="*/ 89 w 89"/>
                  <a:gd name="T15" fmla="*/ 89 h 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9" h="89">
                    <a:moveTo>
                      <a:pt x="0" y="0"/>
                    </a:moveTo>
                    <a:lnTo>
                      <a:pt x="45" y="89"/>
                    </a:lnTo>
                    <a:lnTo>
                      <a:pt x="8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grpSp>
          <p:nvGrpSpPr>
            <p:cNvPr id="7271" name="Group 848"/>
            <p:cNvGrpSpPr>
              <a:grpSpLocks/>
            </p:cNvGrpSpPr>
            <p:nvPr/>
          </p:nvGrpSpPr>
          <p:grpSpPr bwMode="auto">
            <a:xfrm>
              <a:off x="1639" y="3358"/>
              <a:ext cx="239" cy="90"/>
              <a:chOff x="1639" y="3358"/>
              <a:chExt cx="239" cy="90"/>
            </a:xfrm>
          </p:grpSpPr>
          <p:sp>
            <p:nvSpPr>
              <p:cNvPr id="7576" name="Rectangle 846"/>
              <p:cNvSpPr>
                <a:spLocks noChangeArrowheads="1"/>
              </p:cNvSpPr>
              <p:nvPr/>
            </p:nvSpPr>
            <p:spPr bwMode="auto">
              <a:xfrm>
                <a:off x="1639" y="3393"/>
                <a:ext cx="153" cy="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77" name="Freeform 847"/>
              <p:cNvSpPr>
                <a:spLocks/>
              </p:cNvSpPr>
              <p:nvPr/>
            </p:nvSpPr>
            <p:spPr bwMode="auto">
              <a:xfrm>
                <a:off x="1789" y="3358"/>
                <a:ext cx="89" cy="90"/>
              </a:xfrm>
              <a:custGeom>
                <a:avLst/>
                <a:gdLst>
                  <a:gd name="T0" fmla="*/ 0 w 89"/>
                  <a:gd name="T1" fmla="*/ 90 h 90"/>
                  <a:gd name="T2" fmla="*/ 89 w 89"/>
                  <a:gd name="T3" fmla="*/ 44 h 90"/>
                  <a:gd name="T4" fmla="*/ 0 w 89"/>
                  <a:gd name="T5" fmla="*/ 0 h 90"/>
                  <a:gd name="T6" fmla="*/ 0 w 89"/>
                  <a:gd name="T7" fmla="*/ 90 h 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9"/>
                  <a:gd name="T13" fmla="*/ 0 h 90"/>
                  <a:gd name="T14" fmla="*/ 89 w 89"/>
                  <a:gd name="T15" fmla="*/ 90 h 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9" h="90">
                    <a:moveTo>
                      <a:pt x="0" y="90"/>
                    </a:moveTo>
                    <a:lnTo>
                      <a:pt x="89" y="44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7272" name="Rectangle 849"/>
            <p:cNvSpPr>
              <a:spLocks noChangeArrowheads="1"/>
            </p:cNvSpPr>
            <p:nvPr/>
          </p:nvSpPr>
          <p:spPr bwMode="auto">
            <a:xfrm>
              <a:off x="1878" y="3354"/>
              <a:ext cx="719" cy="1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273" name="Rectangle 850"/>
            <p:cNvSpPr>
              <a:spLocks noChangeArrowheads="1"/>
            </p:cNvSpPr>
            <p:nvPr/>
          </p:nvSpPr>
          <p:spPr bwMode="auto">
            <a:xfrm>
              <a:off x="1926" y="3378"/>
              <a:ext cx="31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>
                  <a:solidFill>
                    <a:srgbClr val="000000"/>
                  </a:solidFill>
                </a:rPr>
                <a:t>Bulk wine</a:t>
              </a:r>
              <a:endParaRPr lang="fr-FR" altLang="pt-PT"/>
            </a:p>
          </p:txBody>
        </p:sp>
        <p:grpSp>
          <p:nvGrpSpPr>
            <p:cNvPr id="7274" name="Group 859"/>
            <p:cNvGrpSpPr>
              <a:grpSpLocks/>
            </p:cNvGrpSpPr>
            <p:nvPr/>
          </p:nvGrpSpPr>
          <p:grpSpPr bwMode="auto">
            <a:xfrm>
              <a:off x="1639" y="3271"/>
              <a:ext cx="239" cy="73"/>
              <a:chOff x="1639" y="3271"/>
              <a:chExt cx="239" cy="73"/>
            </a:xfrm>
          </p:grpSpPr>
          <p:sp>
            <p:nvSpPr>
              <p:cNvPr id="7568" name="Rectangle 851"/>
              <p:cNvSpPr>
                <a:spLocks noChangeArrowheads="1"/>
              </p:cNvSpPr>
              <p:nvPr/>
            </p:nvSpPr>
            <p:spPr bwMode="auto">
              <a:xfrm>
                <a:off x="1639" y="330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69" name="Rectangle 852"/>
              <p:cNvSpPr>
                <a:spLocks noChangeArrowheads="1"/>
              </p:cNvSpPr>
              <p:nvPr/>
            </p:nvSpPr>
            <p:spPr bwMode="auto">
              <a:xfrm>
                <a:off x="1665" y="3300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70" name="Rectangle 853"/>
              <p:cNvSpPr>
                <a:spLocks noChangeArrowheads="1"/>
              </p:cNvSpPr>
              <p:nvPr/>
            </p:nvSpPr>
            <p:spPr bwMode="auto">
              <a:xfrm>
                <a:off x="1692" y="330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71" name="Rectangle 854"/>
              <p:cNvSpPr>
                <a:spLocks noChangeArrowheads="1"/>
              </p:cNvSpPr>
              <p:nvPr/>
            </p:nvSpPr>
            <p:spPr bwMode="auto">
              <a:xfrm>
                <a:off x="1719" y="330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72" name="Rectangle 855"/>
              <p:cNvSpPr>
                <a:spLocks noChangeArrowheads="1"/>
              </p:cNvSpPr>
              <p:nvPr/>
            </p:nvSpPr>
            <p:spPr bwMode="auto">
              <a:xfrm>
                <a:off x="1745" y="330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73" name="Rectangle 856"/>
              <p:cNvSpPr>
                <a:spLocks noChangeArrowheads="1"/>
              </p:cNvSpPr>
              <p:nvPr/>
            </p:nvSpPr>
            <p:spPr bwMode="auto">
              <a:xfrm>
                <a:off x="1772" y="3300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74" name="Rectangle 857"/>
              <p:cNvSpPr>
                <a:spLocks noChangeArrowheads="1"/>
              </p:cNvSpPr>
              <p:nvPr/>
            </p:nvSpPr>
            <p:spPr bwMode="auto">
              <a:xfrm>
                <a:off x="1798" y="3300"/>
                <a:ext cx="11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75" name="Freeform 858"/>
              <p:cNvSpPr>
                <a:spLocks/>
              </p:cNvSpPr>
              <p:nvPr/>
            </p:nvSpPr>
            <p:spPr bwMode="auto">
              <a:xfrm>
                <a:off x="1806" y="3271"/>
                <a:ext cx="72" cy="73"/>
              </a:xfrm>
              <a:custGeom>
                <a:avLst/>
                <a:gdLst>
                  <a:gd name="T0" fmla="*/ 0 w 72"/>
                  <a:gd name="T1" fmla="*/ 73 h 73"/>
                  <a:gd name="T2" fmla="*/ 72 w 72"/>
                  <a:gd name="T3" fmla="*/ 36 h 73"/>
                  <a:gd name="T4" fmla="*/ 0 w 72"/>
                  <a:gd name="T5" fmla="*/ 0 h 73"/>
                  <a:gd name="T6" fmla="*/ 0 w 72"/>
                  <a:gd name="T7" fmla="*/ 73 h 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"/>
                  <a:gd name="T13" fmla="*/ 0 h 73"/>
                  <a:gd name="T14" fmla="*/ 72 w 72"/>
                  <a:gd name="T15" fmla="*/ 73 h 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" h="73">
                    <a:moveTo>
                      <a:pt x="0" y="73"/>
                    </a:moveTo>
                    <a:lnTo>
                      <a:pt x="72" y="36"/>
                    </a:lnTo>
                    <a:lnTo>
                      <a:pt x="0" y="0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7275" name="Rectangle 860"/>
            <p:cNvSpPr>
              <a:spLocks noChangeArrowheads="1"/>
            </p:cNvSpPr>
            <p:nvPr/>
          </p:nvSpPr>
          <p:spPr bwMode="auto">
            <a:xfrm>
              <a:off x="1878" y="3211"/>
              <a:ext cx="357" cy="1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276" name="Rectangle 861"/>
            <p:cNvSpPr>
              <a:spLocks noChangeArrowheads="1"/>
            </p:cNvSpPr>
            <p:nvPr/>
          </p:nvSpPr>
          <p:spPr bwMode="auto">
            <a:xfrm>
              <a:off x="1926" y="3237"/>
              <a:ext cx="21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>
                  <a:solidFill>
                    <a:srgbClr val="000000"/>
                  </a:solidFill>
                </a:rPr>
                <a:t>grapes</a:t>
              </a:r>
              <a:endParaRPr lang="fr-FR" altLang="pt-PT"/>
            </a:p>
          </p:txBody>
        </p:sp>
        <p:grpSp>
          <p:nvGrpSpPr>
            <p:cNvPr id="7277" name="Group 864"/>
            <p:cNvGrpSpPr>
              <a:grpSpLocks/>
            </p:cNvGrpSpPr>
            <p:nvPr/>
          </p:nvGrpSpPr>
          <p:grpSpPr bwMode="auto">
            <a:xfrm>
              <a:off x="1639" y="3454"/>
              <a:ext cx="239" cy="89"/>
              <a:chOff x="1639" y="3454"/>
              <a:chExt cx="239" cy="89"/>
            </a:xfrm>
          </p:grpSpPr>
          <p:sp>
            <p:nvSpPr>
              <p:cNvPr id="7566" name="Rectangle 862"/>
              <p:cNvSpPr>
                <a:spLocks noChangeArrowheads="1"/>
              </p:cNvSpPr>
              <p:nvPr/>
            </p:nvSpPr>
            <p:spPr bwMode="auto">
              <a:xfrm>
                <a:off x="1639" y="3489"/>
                <a:ext cx="153" cy="20"/>
              </a:xfrm>
              <a:prstGeom prst="rect">
                <a:avLst/>
              </a:prstGeom>
              <a:solidFill>
                <a:srgbClr val="993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67" name="Freeform 863"/>
              <p:cNvSpPr>
                <a:spLocks/>
              </p:cNvSpPr>
              <p:nvPr/>
            </p:nvSpPr>
            <p:spPr bwMode="auto">
              <a:xfrm>
                <a:off x="1789" y="3454"/>
                <a:ext cx="89" cy="89"/>
              </a:xfrm>
              <a:custGeom>
                <a:avLst/>
                <a:gdLst>
                  <a:gd name="T0" fmla="*/ 0 w 89"/>
                  <a:gd name="T1" fmla="*/ 89 h 89"/>
                  <a:gd name="T2" fmla="*/ 89 w 89"/>
                  <a:gd name="T3" fmla="*/ 44 h 89"/>
                  <a:gd name="T4" fmla="*/ 0 w 89"/>
                  <a:gd name="T5" fmla="*/ 0 h 89"/>
                  <a:gd name="T6" fmla="*/ 0 w 89"/>
                  <a:gd name="T7" fmla="*/ 89 h 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9"/>
                  <a:gd name="T13" fmla="*/ 0 h 89"/>
                  <a:gd name="T14" fmla="*/ 89 w 89"/>
                  <a:gd name="T15" fmla="*/ 89 h 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9" h="89">
                    <a:moveTo>
                      <a:pt x="0" y="89"/>
                    </a:moveTo>
                    <a:lnTo>
                      <a:pt x="89" y="44"/>
                    </a:lnTo>
                    <a:lnTo>
                      <a:pt x="0" y="0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7278" name="Rectangle 865"/>
            <p:cNvSpPr>
              <a:spLocks noChangeArrowheads="1"/>
            </p:cNvSpPr>
            <p:nvPr/>
          </p:nvSpPr>
          <p:spPr bwMode="auto">
            <a:xfrm>
              <a:off x="1878" y="3450"/>
              <a:ext cx="420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7279" name="Rectangle 866"/>
            <p:cNvSpPr>
              <a:spLocks noChangeArrowheads="1"/>
            </p:cNvSpPr>
            <p:nvPr/>
          </p:nvSpPr>
          <p:spPr bwMode="auto">
            <a:xfrm>
              <a:off x="1926" y="3477"/>
              <a:ext cx="31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>
                  <a:solidFill>
                    <a:srgbClr val="000000"/>
                  </a:solidFill>
                </a:rPr>
                <a:t>Port wine</a:t>
              </a:r>
              <a:endParaRPr lang="fr-FR" altLang="pt-PT"/>
            </a:p>
          </p:txBody>
        </p:sp>
        <p:grpSp>
          <p:nvGrpSpPr>
            <p:cNvPr id="7280" name="Group 976"/>
            <p:cNvGrpSpPr>
              <a:grpSpLocks/>
            </p:cNvGrpSpPr>
            <p:nvPr/>
          </p:nvGrpSpPr>
          <p:grpSpPr bwMode="auto">
            <a:xfrm>
              <a:off x="530" y="1049"/>
              <a:ext cx="1115" cy="349"/>
              <a:chOff x="530" y="1049"/>
              <a:chExt cx="1115" cy="349"/>
            </a:xfrm>
          </p:grpSpPr>
          <p:sp>
            <p:nvSpPr>
              <p:cNvPr id="7457" name="Rectangle 867"/>
              <p:cNvSpPr>
                <a:spLocks noChangeArrowheads="1"/>
              </p:cNvSpPr>
              <p:nvPr/>
            </p:nvSpPr>
            <p:spPr bwMode="auto">
              <a:xfrm>
                <a:off x="537" y="1055"/>
                <a:ext cx="1102" cy="33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58" name="Rectangle 868"/>
              <p:cNvSpPr>
                <a:spLocks noChangeArrowheads="1"/>
              </p:cNvSpPr>
              <p:nvPr/>
            </p:nvSpPr>
            <p:spPr bwMode="auto">
              <a:xfrm>
                <a:off x="530" y="1055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59" name="Rectangle 869"/>
              <p:cNvSpPr>
                <a:spLocks noChangeArrowheads="1"/>
              </p:cNvSpPr>
              <p:nvPr/>
            </p:nvSpPr>
            <p:spPr bwMode="auto">
              <a:xfrm>
                <a:off x="530" y="1082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60" name="Rectangle 870"/>
              <p:cNvSpPr>
                <a:spLocks noChangeArrowheads="1"/>
              </p:cNvSpPr>
              <p:nvPr/>
            </p:nvSpPr>
            <p:spPr bwMode="auto">
              <a:xfrm>
                <a:off x="530" y="110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61" name="Rectangle 871"/>
              <p:cNvSpPr>
                <a:spLocks noChangeArrowheads="1"/>
              </p:cNvSpPr>
              <p:nvPr/>
            </p:nvSpPr>
            <p:spPr bwMode="auto">
              <a:xfrm>
                <a:off x="530" y="1135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62" name="Rectangle 872"/>
              <p:cNvSpPr>
                <a:spLocks noChangeArrowheads="1"/>
              </p:cNvSpPr>
              <p:nvPr/>
            </p:nvSpPr>
            <p:spPr bwMode="auto">
              <a:xfrm>
                <a:off x="530" y="1162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63" name="Rectangle 873"/>
              <p:cNvSpPr>
                <a:spLocks noChangeArrowheads="1"/>
              </p:cNvSpPr>
              <p:nvPr/>
            </p:nvSpPr>
            <p:spPr bwMode="auto">
              <a:xfrm>
                <a:off x="530" y="118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64" name="Rectangle 874"/>
              <p:cNvSpPr>
                <a:spLocks noChangeArrowheads="1"/>
              </p:cNvSpPr>
              <p:nvPr/>
            </p:nvSpPr>
            <p:spPr bwMode="auto">
              <a:xfrm>
                <a:off x="530" y="1215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65" name="Rectangle 875"/>
              <p:cNvSpPr>
                <a:spLocks noChangeArrowheads="1"/>
              </p:cNvSpPr>
              <p:nvPr/>
            </p:nvSpPr>
            <p:spPr bwMode="auto">
              <a:xfrm>
                <a:off x="530" y="1242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66" name="Rectangle 876"/>
              <p:cNvSpPr>
                <a:spLocks noChangeArrowheads="1"/>
              </p:cNvSpPr>
              <p:nvPr/>
            </p:nvSpPr>
            <p:spPr bwMode="auto">
              <a:xfrm>
                <a:off x="530" y="1268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67" name="Rectangle 877"/>
              <p:cNvSpPr>
                <a:spLocks noChangeArrowheads="1"/>
              </p:cNvSpPr>
              <p:nvPr/>
            </p:nvSpPr>
            <p:spPr bwMode="auto">
              <a:xfrm>
                <a:off x="530" y="1295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68" name="Rectangle 878"/>
              <p:cNvSpPr>
                <a:spLocks noChangeArrowheads="1"/>
              </p:cNvSpPr>
              <p:nvPr/>
            </p:nvSpPr>
            <p:spPr bwMode="auto">
              <a:xfrm>
                <a:off x="530" y="1322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69" name="Rectangle 879"/>
              <p:cNvSpPr>
                <a:spLocks noChangeArrowheads="1"/>
              </p:cNvSpPr>
              <p:nvPr/>
            </p:nvSpPr>
            <p:spPr bwMode="auto">
              <a:xfrm>
                <a:off x="530" y="1348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70" name="Rectangle 880"/>
              <p:cNvSpPr>
                <a:spLocks noChangeArrowheads="1"/>
              </p:cNvSpPr>
              <p:nvPr/>
            </p:nvSpPr>
            <p:spPr bwMode="auto">
              <a:xfrm>
                <a:off x="530" y="1375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71" name="Rectangle 881"/>
              <p:cNvSpPr>
                <a:spLocks noChangeArrowheads="1"/>
              </p:cNvSpPr>
              <p:nvPr/>
            </p:nvSpPr>
            <p:spPr bwMode="auto">
              <a:xfrm>
                <a:off x="547" y="1384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72" name="Rectangle 882"/>
              <p:cNvSpPr>
                <a:spLocks noChangeArrowheads="1"/>
              </p:cNvSpPr>
              <p:nvPr/>
            </p:nvSpPr>
            <p:spPr bwMode="auto">
              <a:xfrm>
                <a:off x="574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73" name="Rectangle 883"/>
              <p:cNvSpPr>
                <a:spLocks noChangeArrowheads="1"/>
              </p:cNvSpPr>
              <p:nvPr/>
            </p:nvSpPr>
            <p:spPr bwMode="auto">
              <a:xfrm>
                <a:off x="600" y="1384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74" name="Rectangle 884"/>
              <p:cNvSpPr>
                <a:spLocks noChangeArrowheads="1"/>
              </p:cNvSpPr>
              <p:nvPr/>
            </p:nvSpPr>
            <p:spPr bwMode="auto">
              <a:xfrm>
                <a:off x="627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75" name="Rectangle 885"/>
              <p:cNvSpPr>
                <a:spLocks noChangeArrowheads="1"/>
              </p:cNvSpPr>
              <p:nvPr/>
            </p:nvSpPr>
            <p:spPr bwMode="auto">
              <a:xfrm>
                <a:off x="654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76" name="Rectangle 886"/>
              <p:cNvSpPr>
                <a:spLocks noChangeArrowheads="1"/>
              </p:cNvSpPr>
              <p:nvPr/>
            </p:nvSpPr>
            <p:spPr bwMode="auto">
              <a:xfrm>
                <a:off x="680" y="1384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77" name="Rectangle 887"/>
              <p:cNvSpPr>
                <a:spLocks noChangeArrowheads="1"/>
              </p:cNvSpPr>
              <p:nvPr/>
            </p:nvSpPr>
            <p:spPr bwMode="auto">
              <a:xfrm>
                <a:off x="707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78" name="Rectangle 888"/>
              <p:cNvSpPr>
                <a:spLocks noChangeArrowheads="1"/>
              </p:cNvSpPr>
              <p:nvPr/>
            </p:nvSpPr>
            <p:spPr bwMode="auto">
              <a:xfrm>
                <a:off x="734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79" name="Rectangle 889"/>
              <p:cNvSpPr>
                <a:spLocks noChangeArrowheads="1"/>
              </p:cNvSpPr>
              <p:nvPr/>
            </p:nvSpPr>
            <p:spPr bwMode="auto">
              <a:xfrm>
                <a:off x="760" y="1384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80" name="Rectangle 890"/>
              <p:cNvSpPr>
                <a:spLocks noChangeArrowheads="1"/>
              </p:cNvSpPr>
              <p:nvPr/>
            </p:nvSpPr>
            <p:spPr bwMode="auto">
              <a:xfrm>
                <a:off x="787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81" name="Rectangle 891"/>
              <p:cNvSpPr>
                <a:spLocks noChangeArrowheads="1"/>
              </p:cNvSpPr>
              <p:nvPr/>
            </p:nvSpPr>
            <p:spPr bwMode="auto">
              <a:xfrm>
                <a:off x="813" y="1384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82" name="Rectangle 892"/>
              <p:cNvSpPr>
                <a:spLocks noChangeArrowheads="1"/>
              </p:cNvSpPr>
              <p:nvPr/>
            </p:nvSpPr>
            <p:spPr bwMode="auto">
              <a:xfrm>
                <a:off x="840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83" name="Rectangle 893"/>
              <p:cNvSpPr>
                <a:spLocks noChangeArrowheads="1"/>
              </p:cNvSpPr>
              <p:nvPr/>
            </p:nvSpPr>
            <p:spPr bwMode="auto">
              <a:xfrm>
                <a:off x="867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84" name="Rectangle 894"/>
              <p:cNvSpPr>
                <a:spLocks noChangeArrowheads="1"/>
              </p:cNvSpPr>
              <p:nvPr/>
            </p:nvSpPr>
            <p:spPr bwMode="auto">
              <a:xfrm>
                <a:off x="893" y="1384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85" name="Rectangle 895"/>
              <p:cNvSpPr>
                <a:spLocks noChangeArrowheads="1"/>
              </p:cNvSpPr>
              <p:nvPr/>
            </p:nvSpPr>
            <p:spPr bwMode="auto">
              <a:xfrm>
                <a:off x="920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86" name="Rectangle 896"/>
              <p:cNvSpPr>
                <a:spLocks noChangeArrowheads="1"/>
              </p:cNvSpPr>
              <p:nvPr/>
            </p:nvSpPr>
            <p:spPr bwMode="auto">
              <a:xfrm>
                <a:off x="947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87" name="Rectangle 897"/>
              <p:cNvSpPr>
                <a:spLocks noChangeArrowheads="1"/>
              </p:cNvSpPr>
              <p:nvPr/>
            </p:nvSpPr>
            <p:spPr bwMode="auto">
              <a:xfrm>
                <a:off x="973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88" name="Rectangle 898"/>
              <p:cNvSpPr>
                <a:spLocks noChangeArrowheads="1"/>
              </p:cNvSpPr>
              <p:nvPr/>
            </p:nvSpPr>
            <p:spPr bwMode="auto">
              <a:xfrm>
                <a:off x="1000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89" name="Rectangle 899"/>
              <p:cNvSpPr>
                <a:spLocks noChangeArrowheads="1"/>
              </p:cNvSpPr>
              <p:nvPr/>
            </p:nvSpPr>
            <p:spPr bwMode="auto">
              <a:xfrm>
                <a:off x="1026" y="1384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90" name="Rectangle 900"/>
              <p:cNvSpPr>
                <a:spLocks noChangeArrowheads="1"/>
              </p:cNvSpPr>
              <p:nvPr/>
            </p:nvSpPr>
            <p:spPr bwMode="auto">
              <a:xfrm>
                <a:off x="1053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91" name="Rectangle 901"/>
              <p:cNvSpPr>
                <a:spLocks noChangeArrowheads="1"/>
              </p:cNvSpPr>
              <p:nvPr/>
            </p:nvSpPr>
            <p:spPr bwMode="auto">
              <a:xfrm>
                <a:off x="1080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92" name="Rectangle 902"/>
              <p:cNvSpPr>
                <a:spLocks noChangeArrowheads="1"/>
              </p:cNvSpPr>
              <p:nvPr/>
            </p:nvSpPr>
            <p:spPr bwMode="auto">
              <a:xfrm>
                <a:off x="1106" y="1384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93" name="Rectangle 903"/>
              <p:cNvSpPr>
                <a:spLocks noChangeArrowheads="1"/>
              </p:cNvSpPr>
              <p:nvPr/>
            </p:nvSpPr>
            <p:spPr bwMode="auto">
              <a:xfrm>
                <a:off x="1133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94" name="Rectangle 904"/>
              <p:cNvSpPr>
                <a:spLocks noChangeArrowheads="1"/>
              </p:cNvSpPr>
              <p:nvPr/>
            </p:nvSpPr>
            <p:spPr bwMode="auto">
              <a:xfrm>
                <a:off x="1160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95" name="Rectangle 905"/>
              <p:cNvSpPr>
                <a:spLocks noChangeArrowheads="1"/>
              </p:cNvSpPr>
              <p:nvPr/>
            </p:nvSpPr>
            <p:spPr bwMode="auto">
              <a:xfrm>
                <a:off x="1186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96" name="Rectangle 906"/>
              <p:cNvSpPr>
                <a:spLocks noChangeArrowheads="1"/>
              </p:cNvSpPr>
              <p:nvPr/>
            </p:nvSpPr>
            <p:spPr bwMode="auto">
              <a:xfrm>
                <a:off x="1213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97" name="Rectangle 907"/>
              <p:cNvSpPr>
                <a:spLocks noChangeArrowheads="1"/>
              </p:cNvSpPr>
              <p:nvPr/>
            </p:nvSpPr>
            <p:spPr bwMode="auto">
              <a:xfrm>
                <a:off x="1239" y="1384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98" name="Rectangle 908"/>
              <p:cNvSpPr>
                <a:spLocks noChangeArrowheads="1"/>
              </p:cNvSpPr>
              <p:nvPr/>
            </p:nvSpPr>
            <p:spPr bwMode="auto">
              <a:xfrm>
                <a:off x="1266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499" name="Rectangle 909"/>
              <p:cNvSpPr>
                <a:spLocks noChangeArrowheads="1"/>
              </p:cNvSpPr>
              <p:nvPr/>
            </p:nvSpPr>
            <p:spPr bwMode="auto">
              <a:xfrm>
                <a:off x="1293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00" name="Rectangle 910"/>
              <p:cNvSpPr>
                <a:spLocks noChangeArrowheads="1"/>
              </p:cNvSpPr>
              <p:nvPr/>
            </p:nvSpPr>
            <p:spPr bwMode="auto">
              <a:xfrm>
                <a:off x="1319" y="1384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01" name="Rectangle 911"/>
              <p:cNvSpPr>
                <a:spLocks noChangeArrowheads="1"/>
              </p:cNvSpPr>
              <p:nvPr/>
            </p:nvSpPr>
            <p:spPr bwMode="auto">
              <a:xfrm>
                <a:off x="1346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02" name="Rectangle 912"/>
              <p:cNvSpPr>
                <a:spLocks noChangeArrowheads="1"/>
              </p:cNvSpPr>
              <p:nvPr/>
            </p:nvSpPr>
            <p:spPr bwMode="auto">
              <a:xfrm>
                <a:off x="1372" y="1384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03" name="Rectangle 913"/>
              <p:cNvSpPr>
                <a:spLocks noChangeArrowheads="1"/>
              </p:cNvSpPr>
              <p:nvPr/>
            </p:nvSpPr>
            <p:spPr bwMode="auto">
              <a:xfrm>
                <a:off x="1399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04" name="Rectangle 914"/>
              <p:cNvSpPr>
                <a:spLocks noChangeArrowheads="1"/>
              </p:cNvSpPr>
              <p:nvPr/>
            </p:nvSpPr>
            <p:spPr bwMode="auto">
              <a:xfrm>
                <a:off x="1426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05" name="Rectangle 915"/>
              <p:cNvSpPr>
                <a:spLocks noChangeArrowheads="1"/>
              </p:cNvSpPr>
              <p:nvPr/>
            </p:nvSpPr>
            <p:spPr bwMode="auto">
              <a:xfrm>
                <a:off x="1452" y="1384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06" name="Rectangle 916"/>
              <p:cNvSpPr>
                <a:spLocks noChangeArrowheads="1"/>
              </p:cNvSpPr>
              <p:nvPr/>
            </p:nvSpPr>
            <p:spPr bwMode="auto">
              <a:xfrm>
                <a:off x="1479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07" name="Rectangle 917"/>
              <p:cNvSpPr>
                <a:spLocks noChangeArrowheads="1"/>
              </p:cNvSpPr>
              <p:nvPr/>
            </p:nvSpPr>
            <p:spPr bwMode="auto">
              <a:xfrm>
                <a:off x="1506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08" name="Rectangle 918"/>
              <p:cNvSpPr>
                <a:spLocks noChangeArrowheads="1"/>
              </p:cNvSpPr>
              <p:nvPr/>
            </p:nvSpPr>
            <p:spPr bwMode="auto">
              <a:xfrm>
                <a:off x="1532" y="1384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09" name="Rectangle 919"/>
              <p:cNvSpPr>
                <a:spLocks noChangeArrowheads="1"/>
              </p:cNvSpPr>
              <p:nvPr/>
            </p:nvSpPr>
            <p:spPr bwMode="auto">
              <a:xfrm>
                <a:off x="1559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10" name="Rectangle 920"/>
              <p:cNvSpPr>
                <a:spLocks noChangeArrowheads="1"/>
              </p:cNvSpPr>
              <p:nvPr/>
            </p:nvSpPr>
            <p:spPr bwMode="auto">
              <a:xfrm>
                <a:off x="1585" y="1384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11" name="Rectangle 921"/>
              <p:cNvSpPr>
                <a:spLocks noChangeArrowheads="1"/>
              </p:cNvSpPr>
              <p:nvPr/>
            </p:nvSpPr>
            <p:spPr bwMode="auto">
              <a:xfrm>
                <a:off x="1612" y="138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12" name="Rectangle 922"/>
              <p:cNvSpPr>
                <a:spLocks noChangeArrowheads="1"/>
              </p:cNvSpPr>
              <p:nvPr/>
            </p:nvSpPr>
            <p:spPr bwMode="auto">
              <a:xfrm>
                <a:off x="1632" y="1378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13" name="Rectangle 923"/>
              <p:cNvSpPr>
                <a:spLocks noChangeArrowheads="1"/>
              </p:cNvSpPr>
              <p:nvPr/>
            </p:nvSpPr>
            <p:spPr bwMode="auto">
              <a:xfrm>
                <a:off x="1632" y="1351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14" name="Rectangle 924"/>
              <p:cNvSpPr>
                <a:spLocks noChangeArrowheads="1"/>
              </p:cNvSpPr>
              <p:nvPr/>
            </p:nvSpPr>
            <p:spPr bwMode="auto">
              <a:xfrm>
                <a:off x="1632" y="132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15" name="Rectangle 925"/>
              <p:cNvSpPr>
                <a:spLocks noChangeArrowheads="1"/>
              </p:cNvSpPr>
              <p:nvPr/>
            </p:nvSpPr>
            <p:spPr bwMode="auto">
              <a:xfrm>
                <a:off x="1632" y="1298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16" name="Rectangle 926"/>
              <p:cNvSpPr>
                <a:spLocks noChangeArrowheads="1"/>
              </p:cNvSpPr>
              <p:nvPr/>
            </p:nvSpPr>
            <p:spPr bwMode="auto">
              <a:xfrm>
                <a:off x="1632" y="1271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17" name="Rectangle 927"/>
              <p:cNvSpPr>
                <a:spLocks noChangeArrowheads="1"/>
              </p:cNvSpPr>
              <p:nvPr/>
            </p:nvSpPr>
            <p:spPr bwMode="auto">
              <a:xfrm>
                <a:off x="1632" y="124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18" name="Rectangle 928"/>
              <p:cNvSpPr>
                <a:spLocks noChangeArrowheads="1"/>
              </p:cNvSpPr>
              <p:nvPr/>
            </p:nvSpPr>
            <p:spPr bwMode="auto">
              <a:xfrm>
                <a:off x="1632" y="1218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19" name="Rectangle 929"/>
              <p:cNvSpPr>
                <a:spLocks noChangeArrowheads="1"/>
              </p:cNvSpPr>
              <p:nvPr/>
            </p:nvSpPr>
            <p:spPr bwMode="auto">
              <a:xfrm>
                <a:off x="1632" y="1191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20" name="Rectangle 930"/>
              <p:cNvSpPr>
                <a:spLocks noChangeArrowheads="1"/>
              </p:cNvSpPr>
              <p:nvPr/>
            </p:nvSpPr>
            <p:spPr bwMode="auto">
              <a:xfrm>
                <a:off x="1632" y="1165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21" name="Rectangle 931"/>
              <p:cNvSpPr>
                <a:spLocks noChangeArrowheads="1"/>
              </p:cNvSpPr>
              <p:nvPr/>
            </p:nvSpPr>
            <p:spPr bwMode="auto">
              <a:xfrm>
                <a:off x="1632" y="1138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22" name="Rectangle 932"/>
              <p:cNvSpPr>
                <a:spLocks noChangeArrowheads="1"/>
              </p:cNvSpPr>
              <p:nvPr/>
            </p:nvSpPr>
            <p:spPr bwMode="auto">
              <a:xfrm>
                <a:off x="1632" y="1111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23" name="Rectangle 933"/>
              <p:cNvSpPr>
                <a:spLocks noChangeArrowheads="1"/>
              </p:cNvSpPr>
              <p:nvPr/>
            </p:nvSpPr>
            <p:spPr bwMode="auto">
              <a:xfrm>
                <a:off x="1632" y="1085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24" name="Rectangle 934"/>
              <p:cNvSpPr>
                <a:spLocks noChangeArrowheads="1"/>
              </p:cNvSpPr>
              <p:nvPr/>
            </p:nvSpPr>
            <p:spPr bwMode="auto">
              <a:xfrm>
                <a:off x="1632" y="1058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25" name="Rectangle 935"/>
              <p:cNvSpPr>
                <a:spLocks noChangeArrowheads="1"/>
              </p:cNvSpPr>
              <p:nvPr/>
            </p:nvSpPr>
            <p:spPr bwMode="auto">
              <a:xfrm>
                <a:off x="1615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26" name="Rectangle 936"/>
              <p:cNvSpPr>
                <a:spLocks noChangeArrowheads="1"/>
              </p:cNvSpPr>
              <p:nvPr/>
            </p:nvSpPr>
            <p:spPr bwMode="auto">
              <a:xfrm>
                <a:off x="1588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27" name="Rectangle 937"/>
              <p:cNvSpPr>
                <a:spLocks noChangeArrowheads="1"/>
              </p:cNvSpPr>
              <p:nvPr/>
            </p:nvSpPr>
            <p:spPr bwMode="auto">
              <a:xfrm>
                <a:off x="1561" y="1049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28" name="Rectangle 938"/>
              <p:cNvSpPr>
                <a:spLocks noChangeArrowheads="1"/>
              </p:cNvSpPr>
              <p:nvPr/>
            </p:nvSpPr>
            <p:spPr bwMode="auto">
              <a:xfrm>
                <a:off x="1535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29" name="Rectangle 939"/>
              <p:cNvSpPr>
                <a:spLocks noChangeArrowheads="1"/>
              </p:cNvSpPr>
              <p:nvPr/>
            </p:nvSpPr>
            <p:spPr bwMode="auto">
              <a:xfrm>
                <a:off x="1508" y="1049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30" name="Rectangle 940"/>
              <p:cNvSpPr>
                <a:spLocks noChangeArrowheads="1"/>
              </p:cNvSpPr>
              <p:nvPr/>
            </p:nvSpPr>
            <p:spPr bwMode="auto">
              <a:xfrm>
                <a:off x="1482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31" name="Rectangle 941"/>
              <p:cNvSpPr>
                <a:spLocks noChangeArrowheads="1"/>
              </p:cNvSpPr>
              <p:nvPr/>
            </p:nvSpPr>
            <p:spPr bwMode="auto">
              <a:xfrm>
                <a:off x="1455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32" name="Rectangle 942"/>
              <p:cNvSpPr>
                <a:spLocks noChangeArrowheads="1"/>
              </p:cNvSpPr>
              <p:nvPr/>
            </p:nvSpPr>
            <p:spPr bwMode="auto">
              <a:xfrm>
                <a:off x="1428" y="1049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33" name="Rectangle 943"/>
              <p:cNvSpPr>
                <a:spLocks noChangeArrowheads="1"/>
              </p:cNvSpPr>
              <p:nvPr/>
            </p:nvSpPr>
            <p:spPr bwMode="auto">
              <a:xfrm>
                <a:off x="1402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34" name="Rectangle 944"/>
              <p:cNvSpPr>
                <a:spLocks noChangeArrowheads="1"/>
              </p:cNvSpPr>
              <p:nvPr/>
            </p:nvSpPr>
            <p:spPr bwMode="auto">
              <a:xfrm>
                <a:off x="1375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35" name="Rectangle 945"/>
              <p:cNvSpPr>
                <a:spLocks noChangeArrowheads="1"/>
              </p:cNvSpPr>
              <p:nvPr/>
            </p:nvSpPr>
            <p:spPr bwMode="auto">
              <a:xfrm>
                <a:off x="1349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36" name="Rectangle 946"/>
              <p:cNvSpPr>
                <a:spLocks noChangeArrowheads="1"/>
              </p:cNvSpPr>
              <p:nvPr/>
            </p:nvSpPr>
            <p:spPr bwMode="auto">
              <a:xfrm>
                <a:off x="1322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37" name="Rectangle 947"/>
              <p:cNvSpPr>
                <a:spLocks noChangeArrowheads="1"/>
              </p:cNvSpPr>
              <p:nvPr/>
            </p:nvSpPr>
            <p:spPr bwMode="auto">
              <a:xfrm>
                <a:off x="1295" y="1049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38" name="Rectangle 948"/>
              <p:cNvSpPr>
                <a:spLocks noChangeArrowheads="1"/>
              </p:cNvSpPr>
              <p:nvPr/>
            </p:nvSpPr>
            <p:spPr bwMode="auto">
              <a:xfrm>
                <a:off x="1269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39" name="Rectangle 949"/>
              <p:cNvSpPr>
                <a:spLocks noChangeArrowheads="1"/>
              </p:cNvSpPr>
              <p:nvPr/>
            </p:nvSpPr>
            <p:spPr bwMode="auto">
              <a:xfrm>
                <a:off x="1242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40" name="Rectangle 950"/>
              <p:cNvSpPr>
                <a:spLocks noChangeArrowheads="1"/>
              </p:cNvSpPr>
              <p:nvPr/>
            </p:nvSpPr>
            <p:spPr bwMode="auto">
              <a:xfrm>
                <a:off x="1215" y="1049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41" name="Rectangle 951"/>
              <p:cNvSpPr>
                <a:spLocks noChangeArrowheads="1"/>
              </p:cNvSpPr>
              <p:nvPr/>
            </p:nvSpPr>
            <p:spPr bwMode="auto">
              <a:xfrm>
                <a:off x="1189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42" name="Rectangle 952"/>
              <p:cNvSpPr>
                <a:spLocks noChangeArrowheads="1"/>
              </p:cNvSpPr>
              <p:nvPr/>
            </p:nvSpPr>
            <p:spPr bwMode="auto">
              <a:xfrm>
                <a:off x="1162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43" name="Rectangle 953"/>
              <p:cNvSpPr>
                <a:spLocks noChangeArrowheads="1"/>
              </p:cNvSpPr>
              <p:nvPr/>
            </p:nvSpPr>
            <p:spPr bwMode="auto">
              <a:xfrm>
                <a:off x="1136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44" name="Rectangle 954"/>
              <p:cNvSpPr>
                <a:spLocks noChangeArrowheads="1"/>
              </p:cNvSpPr>
              <p:nvPr/>
            </p:nvSpPr>
            <p:spPr bwMode="auto">
              <a:xfrm>
                <a:off x="1109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45" name="Rectangle 955"/>
              <p:cNvSpPr>
                <a:spLocks noChangeArrowheads="1"/>
              </p:cNvSpPr>
              <p:nvPr/>
            </p:nvSpPr>
            <p:spPr bwMode="auto">
              <a:xfrm>
                <a:off x="1082" y="1049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46" name="Rectangle 956"/>
              <p:cNvSpPr>
                <a:spLocks noChangeArrowheads="1"/>
              </p:cNvSpPr>
              <p:nvPr/>
            </p:nvSpPr>
            <p:spPr bwMode="auto">
              <a:xfrm>
                <a:off x="1056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47" name="Rectangle 957"/>
              <p:cNvSpPr>
                <a:spLocks noChangeArrowheads="1"/>
              </p:cNvSpPr>
              <p:nvPr/>
            </p:nvSpPr>
            <p:spPr bwMode="auto">
              <a:xfrm>
                <a:off x="1029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48" name="Rectangle 958"/>
              <p:cNvSpPr>
                <a:spLocks noChangeArrowheads="1"/>
              </p:cNvSpPr>
              <p:nvPr/>
            </p:nvSpPr>
            <p:spPr bwMode="auto">
              <a:xfrm>
                <a:off x="1002" y="1049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49" name="Rectangle 959"/>
              <p:cNvSpPr>
                <a:spLocks noChangeArrowheads="1"/>
              </p:cNvSpPr>
              <p:nvPr/>
            </p:nvSpPr>
            <p:spPr bwMode="auto">
              <a:xfrm>
                <a:off x="976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50" name="Rectangle 960"/>
              <p:cNvSpPr>
                <a:spLocks noChangeArrowheads="1"/>
              </p:cNvSpPr>
              <p:nvPr/>
            </p:nvSpPr>
            <p:spPr bwMode="auto">
              <a:xfrm>
                <a:off x="949" y="1049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51" name="Rectangle 961"/>
              <p:cNvSpPr>
                <a:spLocks noChangeArrowheads="1"/>
              </p:cNvSpPr>
              <p:nvPr/>
            </p:nvSpPr>
            <p:spPr bwMode="auto">
              <a:xfrm>
                <a:off x="923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52" name="Rectangle 962"/>
              <p:cNvSpPr>
                <a:spLocks noChangeArrowheads="1"/>
              </p:cNvSpPr>
              <p:nvPr/>
            </p:nvSpPr>
            <p:spPr bwMode="auto">
              <a:xfrm>
                <a:off x="896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53" name="Rectangle 963"/>
              <p:cNvSpPr>
                <a:spLocks noChangeArrowheads="1"/>
              </p:cNvSpPr>
              <p:nvPr/>
            </p:nvSpPr>
            <p:spPr bwMode="auto">
              <a:xfrm>
                <a:off x="869" y="1049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54" name="Rectangle 964"/>
              <p:cNvSpPr>
                <a:spLocks noChangeArrowheads="1"/>
              </p:cNvSpPr>
              <p:nvPr/>
            </p:nvSpPr>
            <p:spPr bwMode="auto">
              <a:xfrm>
                <a:off x="843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55" name="Rectangle 965"/>
              <p:cNvSpPr>
                <a:spLocks noChangeArrowheads="1"/>
              </p:cNvSpPr>
              <p:nvPr/>
            </p:nvSpPr>
            <p:spPr bwMode="auto">
              <a:xfrm>
                <a:off x="816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56" name="Rectangle 966"/>
              <p:cNvSpPr>
                <a:spLocks noChangeArrowheads="1"/>
              </p:cNvSpPr>
              <p:nvPr/>
            </p:nvSpPr>
            <p:spPr bwMode="auto">
              <a:xfrm>
                <a:off x="789" y="1049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57" name="Rectangle 967"/>
              <p:cNvSpPr>
                <a:spLocks noChangeArrowheads="1"/>
              </p:cNvSpPr>
              <p:nvPr/>
            </p:nvSpPr>
            <p:spPr bwMode="auto">
              <a:xfrm>
                <a:off x="763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58" name="Rectangle 968"/>
              <p:cNvSpPr>
                <a:spLocks noChangeArrowheads="1"/>
              </p:cNvSpPr>
              <p:nvPr/>
            </p:nvSpPr>
            <p:spPr bwMode="auto">
              <a:xfrm>
                <a:off x="736" y="1049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59" name="Rectangle 969"/>
              <p:cNvSpPr>
                <a:spLocks noChangeArrowheads="1"/>
              </p:cNvSpPr>
              <p:nvPr/>
            </p:nvSpPr>
            <p:spPr bwMode="auto">
              <a:xfrm>
                <a:off x="710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60" name="Rectangle 970"/>
              <p:cNvSpPr>
                <a:spLocks noChangeArrowheads="1"/>
              </p:cNvSpPr>
              <p:nvPr/>
            </p:nvSpPr>
            <p:spPr bwMode="auto">
              <a:xfrm>
                <a:off x="683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61" name="Rectangle 971"/>
              <p:cNvSpPr>
                <a:spLocks noChangeArrowheads="1"/>
              </p:cNvSpPr>
              <p:nvPr/>
            </p:nvSpPr>
            <p:spPr bwMode="auto">
              <a:xfrm>
                <a:off x="656" y="1049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62" name="Rectangle 972"/>
              <p:cNvSpPr>
                <a:spLocks noChangeArrowheads="1"/>
              </p:cNvSpPr>
              <p:nvPr/>
            </p:nvSpPr>
            <p:spPr bwMode="auto">
              <a:xfrm>
                <a:off x="630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63" name="Rectangle 973"/>
              <p:cNvSpPr>
                <a:spLocks noChangeArrowheads="1"/>
              </p:cNvSpPr>
              <p:nvPr/>
            </p:nvSpPr>
            <p:spPr bwMode="auto">
              <a:xfrm>
                <a:off x="603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64" name="Rectangle 974"/>
              <p:cNvSpPr>
                <a:spLocks noChangeArrowheads="1"/>
              </p:cNvSpPr>
              <p:nvPr/>
            </p:nvSpPr>
            <p:spPr bwMode="auto">
              <a:xfrm>
                <a:off x="577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565" name="Rectangle 975"/>
              <p:cNvSpPr>
                <a:spLocks noChangeArrowheads="1"/>
              </p:cNvSpPr>
              <p:nvPr/>
            </p:nvSpPr>
            <p:spPr bwMode="auto">
              <a:xfrm>
                <a:off x="550" y="10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</p:grpSp>
        <p:sp>
          <p:nvSpPr>
            <p:cNvPr id="7281" name="Rectangle 977"/>
            <p:cNvSpPr>
              <a:spLocks noChangeArrowheads="1"/>
            </p:cNvSpPr>
            <p:nvPr/>
          </p:nvSpPr>
          <p:spPr bwMode="auto">
            <a:xfrm>
              <a:off x="630" y="1181"/>
              <a:ext cx="4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b="1">
                  <a:solidFill>
                    <a:srgbClr val="000000"/>
                  </a:solidFill>
                </a:rPr>
                <a:t>A</a:t>
              </a:r>
              <a:endParaRPr lang="fr-FR" altLang="pt-PT"/>
            </a:p>
          </p:txBody>
        </p:sp>
        <p:sp>
          <p:nvSpPr>
            <p:cNvPr id="7282" name="Rectangle 978"/>
            <p:cNvSpPr>
              <a:spLocks noChangeArrowheads="1"/>
            </p:cNvSpPr>
            <p:nvPr/>
          </p:nvSpPr>
          <p:spPr bwMode="auto">
            <a:xfrm>
              <a:off x="687" y="1195"/>
              <a:ext cx="71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800" b="1">
                  <a:solidFill>
                    <a:srgbClr val="000000"/>
                  </a:solidFill>
                </a:rPr>
                <a:t>SSOCIATE WINE GROWERS</a:t>
              </a:r>
              <a:endParaRPr lang="fr-FR" altLang="pt-PT"/>
            </a:p>
          </p:txBody>
        </p:sp>
        <p:grpSp>
          <p:nvGrpSpPr>
            <p:cNvPr id="7283" name="Group 985"/>
            <p:cNvGrpSpPr>
              <a:grpSpLocks/>
            </p:cNvGrpSpPr>
            <p:nvPr/>
          </p:nvGrpSpPr>
          <p:grpSpPr bwMode="auto">
            <a:xfrm>
              <a:off x="3030" y="2731"/>
              <a:ext cx="864" cy="482"/>
              <a:chOff x="3030" y="2731"/>
              <a:chExt cx="864" cy="482"/>
            </a:xfrm>
          </p:grpSpPr>
          <p:grpSp>
            <p:nvGrpSpPr>
              <p:cNvPr id="7451" name="Group 983"/>
              <p:cNvGrpSpPr>
                <a:grpSpLocks/>
              </p:cNvGrpSpPr>
              <p:nvPr/>
            </p:nvGrpSpPr>
            <p:grpSpPr bwMode="auto">
              <a:xfrm>
                <a:off x="3030" y="2731"/>
                <a:ext cx="864" cy="482"/>
                <a:chOff x="3030" y="2731"/>
                <a:chExt cx="864" cy="482"/>
              </a:xfrm>
            </p:grpSpPr>
            <p:sp>
              <p:nvSpPr>
                <p:cNvPr id="7453" name="Rectangle 979"/>
                <p:cNvSpPr>
                  <a:spLocks noChangeArrowheads="1"/>
                </p:cNvSpPr>
                <p:nvPr/>
              </p:nvSpPr>
              <p:spPr bwMode="auto">
                <a:xfrm>
                  <a:off x="3030" y="2731"/>
                  <a:ext cx="864" cy="482"/>
                </a:xfrm>
                <a:prstGeom prst="rect">
                  <a:avLst/>
                </a:prstGeom>
                <a:solidFill>
                  <a:srgbClr val="FF99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PT" altLang="pt-PT"/>
                </a:p>
              </p:txBody>
            </p:sp>
            <p:sp>
              <p:nvSpPr>
                <p:cNvPr id="7454" name="Freeform 980"/>
                <p:cNvSpPr>
                  <a:spLocks/>
                </p:cNvSpPr>
                <p:nvPr/>
              </p:nvSpPr>
              <p:spPr bwMode="auto">
                <a:xfrm>
                  <a:off x="3030" y="2731"/>
                  <a:ext cx="861" cy="480"/>
                </a:xfrm>
                <a:custGeom>
                  <a:avLst/>
                  <a:gdLst>
                    <a:gd name="T0" fmla="*/ 386 w 861"/>
                    <a:gd name="T1" fmla="*/ 2 h 480"/>
                    <a:gd name="T2" fmla="*/ 302 w 861"/>
                    <a:gd name="T3" fmla="*/ 11 h 480"/>
                    <a:gd name="T4" fmla="*/ 225 w 861"/>
                    <a:gd name="T5" fmla="*/ 30 h 480"/>
                    <a:gd name="T6" fmla="*/ 157 w 861"/>
                    <a:gd name="T7" fmla="*/ 55 h 480"/>
                    <a:gd name="T8" fmla="*/ 98 w 861"/>
                    <a:gd name="T9" fmla="*/ 88 h 480"/>
                    <a:gd name="T10" fmla="*/ 52 w 861"/>
                    <a:gd name="T11" fmla="*/ 126 h 480"/>
                    <a:gd name="T12" fmla="*/ 20 w 861"/>
                    <a:gd name="T13" fmla="*/ 169 h 480"/>
                    <a:gd name="T14" fmla="*/ 2 w 861"/>
                    <a:gd name="T15" fmla="*/ 216 h 480"/>
                    <a:gd name="T16" fmla="*/ 2 w 861"/>
                    <a:gd name="T17" fmla="*/ 264 h 480"/>
                    <a:gd name="T18" fmla="*/ 20 w 861"/>
                    <a:gd name="T19" fmla="*/ 311 h 480"/>
                    <a:gd name="T20" fmla="*/ 52 w 861"/>
                    <a:gd name="T21" fmla="*/ 355 h 480"/>
                    <a:gd name="T22" fmla="*/ 98 w 861"/>
                    <a:gd name="T23" fmla="*/ 392 h 480"/>
                    <a:gd name="T24" fmla="*/ 157 w 861"/>
                    <a:gd name="T25" fmla="*/ 425 h 480"/>
                    <a:gd name="T26" fmla="*/ 225 w 861"/>
                    <a:gd name="T27" fmla="*/ 450 h 480"/>
                    <a:gd name="T28" fmla="*/ 302 w 861"/>
                    <a:gd name="T29" fmla="*/ 469 h 480"/>
                    <a:gd name="T30" fmla="*/ 386 w 861"/>
                    <a:gd name="T31" fmla="*/ 478 h 480"/>
                    <a:gd name="T32" fmla="*/ 474 w 861"/>
                    <a:gd name="T33" fmla="*/ 478 h 480"/>
                    <a:gd name="T34" fmla="*/ 557 w 861"/>
                    <a:gd name="T35" fmla="*/ 469 h 480"/>
                    <a:gd name="T36" fmla="*/ 635 w 861"/>
                    <a:gd name="T37" fmla="*/ 450 h 480"/>
                    <a:gd name="T38" fmla="*/ 704 w 861"/>
                    <a:gd name="T39" fmla="*/ 425 h 480"/>
                    <a:gd name="T40" fmla="*/ 762 w 861"/>
                    <a:gd name="T41" fmla="*/ 392 h 480"/>
                    <a:gd name="T42" fmla="*/ 809 w 861"/>
                    <a:gd name="T43" fmla="*/ 355 h 480"/>
                    <a:gd name="T44" fmla="*/ 841 w 861"/>
                    <a:gd name="T45" fmla="*/ 311 h 480"/>
                    <a:gd name="T46" fmla="*/ 858 w 861"/>
                    <a:gd name="T47" fmla="*/ 264 h 480"/>
                    <a:gd name="T48" fmla="*/ 858 w 861"/>
                    <a:gd name="T49" fmla="*/ 216 h 480"/>
                    <a:gd name="T50" fmla="*/ 841 w 861"/>
                    <a:gd name="T51" fmla="*/ 169 h 480"/>
                    <a:gd name="T52" fmla="*/ 809 w 861"/>
                    <a:gd name="T53" fmla="*/ 126 h 480"/>
                    <a:gd name="T54" fmla="*/ 762 w 861"/>
                    <a:gd name="T55" fmla="*/ 88 h 480"/>
                    <a:gd name="T56" fmla="*/ 704 w 861"/>
                    <a:gd name="T57" fmla="*/ 55 h 480"/>
                    <a:gd name="T58" fmla="*/ 635 w 861"/>
                    <a:gd name="T59" fmla="*/ 30 h 480"/>
                    <a:gd name="T60" fmla="*/ 557 w 861"/>
                    <a:gd name="T61" fmla="*/ 11 h 480"/>
                    <a:gd name="T62" fmla="*/ 474 w 861"/>
                    <a:gd name="T63" fmla="*/ 2 h 480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861"/>
                    <a:gd name="T97" fmla="*/ 0 h 480"/>
                    <a:gd name="T98" fmla="*/ 861 w 861"/>
                    <a:gd name="T99" fmla="*/ 480 h 480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861" h="480">
                      <a:moveTo>
                        <a:pt x="430" y="0"/>
                      </a:moveTo>
                      <a:lnTo>
                        <a:pt x="386" y="2"/>
                      </a:lnTo>
                      <a:lnTo>
                        <a:pt x="343" y="6"/>
                      </a:lnTo>
                      <a:lnTo>
                        <a:pt x="302" y="11"/>
                      </a:lnTo>
                      <a:lnTo>
                        <a:pt x="262" y="19"/>
                      </a:lnTo>
                      <a:lnTo>
                        <a:pt x="225" y="30"/>
                      </a:lnTo>
                      <a:lnTo>
                        <a:pt x="190" y="42"/>
                      </a:lnTo>
                      <a:lnTo>
                        <a:pt x="157" y="55"/>
                      </a:lnTo>
                      <a:lnTo>
                        <a:pt x="126" y="71"/>
                      </a:lnTo>
                      <a:lnTo>
                        <a:pt x="98" y="88"/>
                      </a:lnTo>
                      <a:lnTo>
                        <a:pt x="73" y="107"/>
                      </a:lnTo>
                      <a:lnTo>
                        <a:pt x="52" y="126"/>
                      </a:lnTo>
                      <a:lnTo>
                        <a:pt x="33" y="147"/>
                      </a:lnTo>
                      <a:lnTo>
                        <a:pt x="20" y="169"/>
                      </a:lnTo>
                      <a:lnTo>
                        <a:pt x="9" y="192"/>
                      </a:lnTo>
                      <a:lnTo>
                        <a:pt x="2" y="216"/>
                      </a:lnTo>
                      <a:lnTo>
                        <a:pt x="0" y="240"/>
                      </a:lnTo>
                      <a:lnTo>
                        <a:pt x="2" y="264"/>
                      </a:lnTo>
                      <a:lnTo>
                        <a:pt x="9" y="288"/>
                      </a:lnTo>
                      <a:lnTo>
                        <a:pt x="20" y="311"/>
                      </a:lnTo>
                      <a:lnTo>
                        <a:pt x="33" y="333"/>
                      </a:lnTo>
                      <a:lnTo>
                        <a:pt x="52" y="355"/>
                      </a:lnTo>
                      <a:lnTo>
                        <a:pt x="73" y="373"/>
                      </a:lnTo>
                      <a:lnTo>
                        <a:pt x="98" y="392"/>
                      </a:lnTo>
                      <a:lnTo>
                        <a:pt x="126" y="409"/>
                      </a:lnTo>
                      <a:lnTo>
                        <a:pt x="157" y="425"/>
                      </a:lnTo>
                      <a:lnTo>
                        <a:pt x="190" y="438"/>
                      </a:lnTo>
                      <a:lnTo>
                        <a:pt x="225" y="450"/>
                      </a:lnTo>
                      <a:lnTo>
                        <a:pt x="262" y="461"/>
                      </a:lnTo>
                      <a:lnTo>
                        <a:pt x="302" y="469"/>
                      </a:lnTo>
                      <a:lnTo>
                        <a:pt x="343" y="474"/>
                      </a:lnTo>
                      <a:lnTo>
                        <a:pt x="386" y="478"/>
                      </a:lnTo>
                      <a:lnTo>
                        <a:pt x="430" y="480"/>
                      </a:lnTo>
                      <a:lnTo>
                        <a:pt x="474" y="478"/>
                      </a:lnTo>
                      <a:lnTo>
                        <a:pt x="516" y="474"/>
                      </a:lnTo>
                      <a:lnTo>
                        <a:pt x="557" y="469"/>
                      </a:lnTo>
                      <a:lnTo>
                        <a:pt x="597" y="461"/>
                      </a:lnTo>
                      <a:lnTo>
                        <a:pt x="635" y="450"/>
                      </a:lnTo>
                      <a:lnTo>
                        <a:pt x="671" y="438"/>
                      </a:lnTo>
                      <a:lnTo>
                        <a:pt x="704" y="425"/>
                      </a:lnTo>
                      <a:lnTo>
                        <a:pt x="734" y="409"/>
                      </a:lnTo>
                      <a:lnTo>
                        <a:pt x="762" y="392"/>
                      </a:lnTo>
                      <a:lnTo>
                        <a:pt x="788" y="373"/>
                      </a:lnTo>
                      <a:lnTo>
                        <a:pt x="809" y="355"/>
                      </a:lnTo>
                      <a:lnTo>
                        <a:pt x="828" y="333"/>
                      </a:lnTo>
                      <a:lnTo>
                        <a:pt x="841" y="311"/>
                      </a:lnTo>
                      <a:lnTo>
                        <a:pt x="852" y="288"/>
                      </a:lnTo>
                      <a:lnTo>
                        <a:pt x="858" y="264"/>
                      </a:lnTo>
                      <a:lnTo>
                        <a:pt x="861" y="240"/>
                      </a:lnTo>
                      <a:lnTo>
                        <a:pt x="858" y="216"/>
                      </a:lnTo>
                      <a:lnTo>
                        <a:pt x="852" y="192"/>
                      </a:lnTo>
                      <a:lnTo>
                        <a:pt x="841" y="169"/>
                      </a:lnTo>
                      <a:lnTo>
                        <a:pt x="828" y="147"/>
                      </a:lnTo>
                      <a:lnTo>
                        <a:pt x="809" y="126"/>
                      </a:lnTo>
                      <a:lnTo>
                        <a:pt x="788" y="107"/>
                      </a:lnTo>
                      <a:lnTo>
                        <a:pt x="762" y="88"/>
                      </a:lnTo>
                      <a:lnTo>
                        <a:pt x="734" y="71"/>
                      </a:lnTo>
                      <a:lnTo>
                        <a:pt x="704" y="55"/>
                      </a:lnTo>
                      <a:lnTo>
                        <a:pt x="671" y="42"/>
                      </a:lnTo>
                      <a:lnTo>
                        <a:pt x="635" y="30"/>
                      </a:lnTo>
                      <a:lnTo>
                        <a:pt x="597" y="19"/>
                      </a:lnTo>
                      <a:lnTo>
                        <a:pt x="557" y="11"/>
                      </a:lnTo>
                      <a:lnTo>
                        <a:pt x="516" y="6"/>
                      </a:lnTo>
                      <a:lnTo>
                        <a:pt x="474" y="2"/>
                      </a:lnTo>
                      <a:lnTo>
                        <a:pt x="430" y="0"/>
                      </a:lnTo>
                      <a:close/>
                    </a:path>
                  </a:pathLst>
                </a:custGeom>
                <a:solidFill>
                  <a:srgbClr val="FF99CC"/>
                </a:solidFill>
                <a:ln w="0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7455" name="Oval 981"/>
                <p:cNvSpPr>
                  <a:spLocks noChangeArrowheads="1"/>
                </p:cNvSpPr>
                <p:nvPr/>
              </p:nvSpPr>
              <p:spPr bwMode="auto">
                <a:xfrm>
                  <a:off x="3030" y="2731"/>
                  <a:ext cx="862" cy="481"/>
                </a:xfrm>
                <a:prstGeom prst="ellipse">
                  <a:avLst/>
                </a:pr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PT" altLang="pt-PT"/>
                </a:p>
              </p:txBody>
            </p:sp>
            <p:sp>
              <p:nvSpPr>
                <p:cNvPr id="7456" name="Rectangle 982"/>
                <p:cNvSpPr>
                  <a:spLocks noChangeArrowheads="1"/>
                </p:cNvSpPr>
                <p:nvPr/>
              </p:nvSpPr>
              <p:spPr bwMode="auto">
                <a:xfrm>
                  <a:off x="3030" y="2731"/>
                  <a:ext cx="864" cy="482"/>
                </a:xfrm>
                <a:prstGeom prst="rect">
                  <a:avLst/>
                </a:prstGeom>
                <a:solidFill>
                  <a:srgbClr val="FF99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PT" altLang="pt-PT"/>
                </a:p>
              </p:txBody>
            </p:sp>
          </p:grpSp>
          <p:sp>
            <p:nvSpPr>
              <p:cNvPr id="7452" name="Oval 984"/>
              <p:cNvSpPr>
                <a:spLocks noChangeArrowheads="1"/>
              </p:cNvSpPr>
              <p:nvPr/>
            </p:nvSpPr>
            <p:spPr bwMode="auto">
              <a:xfrm>
                <a:off x="3030" y="2731"/>
                <a:ext cx="862" cy="481"/>
              </a:xfrm>
              <a:prstGeom prst="ellipse">
                <a:avLst/>
              </a:prstGeom>
              <a:noFill/>
              <a:ln w="460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</p:grpSp>
        <p:sp>
          <p:nvSpPr>
            <p:cNvPr id="7284" name="Rectangle 986"/>
            <p:cNvSpPr>
              <a:spLocks noChangeArrowheads="1"/>
            </p:cNvSpPr>
            <p:nvPr/>
          </p:nvSpPr>
          <p:spPr bwMode="auto">
            <a:xfrm>
              <a:off x="3200" y="2829"/>
              <a:ext cx="29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>
                  <a:solidFill>
                    <a:srgbClr val="000000"/>
                  </a:solidFill>
                </a:rPr>
                <a:t>TRADERS</a:t>
              </a:r>
              <a:endParaRPr lang="fr-FR" altLang="pt-PT"/>
            </a:p>
          </p:txBody>
        </p:sp>
        <p:sp>
          <p:nvSpPr>
            <p:cNvPr id="7285" name="Rectangle 987"/>
            <p:cNvSpPr>
              <a:spLocks noChangeArrowheads="1"/>
            </p:cNvSpPr>
            <p:nvPr/>
          </p:nvSpPr>
          <p:spPr bwMode="auto">
            <a:xfrm>
              <a:off x="3200" y="2982"/>
              <a:ext cx="28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>
                  <a:solidFill>
                    <a:srgbClr val="000000"/>
                  </a:solidFill>
                </a:rPr>
                <a:t> of Porto</a:t>
              </a:r>
              <a:endParaRPr lang="fr-FR" altLang="pt-PT"/>
            </a:p>
          </p:txBody>
        </p:sp>
        <p:grpSp>
          <p:nvGrpSpPr>
            <p:cNvPr id="7286" name="Group 994"/>
            <p:cNvGrpSpPr>
              <a:grpSpLocks/>
            </p:cNvGrpSpPr>
            <p:nvPr/>
          </p:nvGrpSpPr>
          <p:grpSpPr bwMode="auto">
            <a:xfrm>
              <a:off x="2118" y="2060"/>
              <a:ext cx="817" cy="530"/>
              <a:chOff x="2118" y="2060"/>
              <a:chExt cx="817" cy="530"/>
            </a:xfrm>
          </p:grpSpPr>
          <p:grpSp>
            <p:nvGrpSpPr>
              <p:cNvPr id="7445" name="Group 992"/>
              <p:cNvGrpSpPr>
                <a:grpSpLocks/>
              </p:cNvGrpSpPr>
              <p:nvPr/>
            </p:nvGrpSpPr>
            <p:grpSpPr bwMode="auto">
              <a:xfrm>
                <a:off x="2118" y="2060"/>
                <a:ext cx="817" cy="530"/>
                <a:chOff x="2118" y="2060"/>
                <a:chExt cx="817" cy="530"/>
              </a:xfrm>
            </p:grpSpPr>
            <p:sp>
              <p:nvSpPr>
                <p:cNvPr id="7447" name="Rectangle 988"/>
                <p:cNvSpPr>
                  <a:spLocks noChangeArrowheads="1"/>
                </p:cNvSpPr>
                <p:nvPr/>
              </p:nvSpPr>
              <p:spPr bwMode="auto">
                <a:xfrm>
                  <a:off x="2118" y="2060"/>
                  <a:ext cx="817" cy="530"/>
                </a:xfrm>
                <a:prstGeom prst="rect">
                  <a:avLst/>
                </a:prstGeom>
                <a:solidFill>
                  <a:srgbClr val="FF99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PT" altLang="pt-PT"/>
                </a:p>
              </p:txBody>
            </p:sp>
            <p:sp>
              <p:nvSpPr>
                <p:cNvPr id="7448" name="Freeform 989"/>
                <p:cNvSpPr>
                  <a:spLocks/>
                </p:cNvSpPr>
                <p:nvPr/>
              </p:nvSpPr>
              <p:spPr bwMode="auto">
                <a:xfrm>
                  <a:off x="2118" y="2060"/>
                  <a:ext cx="814" cy="528"/>
                </a:xfrm>
                <a:custGeom>
                  <a:avLst/>
                  <a:gdLst>
                    <a:gd name="T0" fmla="*/ 366 w 814"/>
                    <a:gd name="T1" fmla="*/ 2 h 528"/>
                    <a:gd name="T2" fmla="*/ 286 w 814"/>
                    <a:gd name="T3" fmla="*/ 12 h 528"/>
                    <a:gd name="T4" fmla="*/ 213 w 814"/>
                    <a:gd name="T5" fmla="*/ 32 h 528"/>
                    <a:gd name="T6" fmla="*/ 148 w 814"/>
                    <a:gd name="T7" fmla="*/ 60 h 528"/>
                    <a:gd name="T8" fmla="*/ 93 w 814"/>
                    <a:gd name="T9" fmla="*/ 96 h 528"/>
                    <a:gd name="T10" fmla="*/ 49 w 814"/>
                    <a:gd name="T11" fmla="*/ 139 h 528"/>
                    <a:gd name="T12" fmla="*/ 19 w 814"/>
                    <a:gd name="T13" fmla="*/ 186 h 528"/>
                    <a:gd name="T14" fmla="*/ 3 w 814"/>
                    <a:gd name="T15" fmla="*/ 237 h 528"/>
                    <a:gd name="T16" fmla="*/ 3 w 814"/>
                    <a:gd name="T17" fmla="*/ 291 h 528"/>
                    <a:gd name="T18" fmla="*/ 19 w 814"/>
                    <a:gd name="T19" fmla="*/ 343 h 528"/>
                    <a:gd name="T20" fmla="*/ 49 w 814"/>
                    <a:gd name="T21" fmla="*/ 389 h 528"/>
                    <a:gd name="T22" fmla="*/ 93 w 814"/>
                    <a:gd name="T23" fmla="*/ 432 h 528"/>
                    <a:gd name="T24" fmla="*/ 148 w 814"/>
                    <a:gd name="T25" fmla="*/ 468 h 528"/>
                    <a:gd name="T26" fmla="*/ 213 w 814"/>
                    <a:gd name="T27" fmla="*/ 496 h 528"/>
                    <a:gd name="T28" fmla="*/ 286 w 814"/>
                    <a:gd name="T29" fmla="*/ 516 h 528"/>
                    <a:gd name="T30" fmla="*/ 366 w 814"/>
                    <a:gd name="T31" fmla="*/ 526 h 528"/>
                    <a:gd name="T32" fmla="*/ 448 w 814"/>
                    <a:gd name="T33" fmla="*/ 526 h 528"/>
                    <a:gd name="T34" fmla="*/ 528 w 814"/>
                    <a:gd name="T35" fmla="*/ 516 h 528"/>
                    <a:gd name="T36" fmla="*/ 602 w 814"/>
                    <a:gd name="T37" fmla="*/ 496 h 528"/>
                    <a:gd name="T38" fmla="*/ 667 w 814"/>
                    <a:gd name="T39" fmla="*/ 468 h 528"/>
                    <a:gd name="T40" fmla="*/ 721 w 814"/>
                    <a:gd name="T41" fmla="*/ 432 h 528"/>
                    <a:gd name="T42" fmla="*/ 765 w 814"/>
                    <a:gd name="T43" fmla="*/ 389 h 528"/>
                    <a:gd name="T44" fmla="*/ 796 w 814"/>
                    <a:gd name="T45" fmla="*/ 343 h 528"/>
                    <a:gd name="T46" fmla="*/ 812 w 814"/>
                    <a:gd name="T47" fmla="*/ 291 h 528"/>
                    <a:gd name="T48" fmla="*/ 812 w 814"/>
                    <a:gd name="T49" fmla="*/ 237 h 528"/>
                    <a:gd name="T50" fmla="*/ 796 w 814"/>
                    <a:gd name="T51" fmla="*/ 186 h 528"/>
                    <a:gd name="T52" fmla="*/ 765 w 814"/>
                    <a:gd name="T53" fmla="*/ 139 h 528"/>
                    <a:gd name="T54" fmla="*/ 721 w 814"/>
                    <a:gd name="T55" fmla="*/ 96 h 528"/>
                    <a:gd name="T56" fmla="*/ 667 w 814"/>
                    <a:gd name="T57" fmla="*/ 60 h 528"/>
                    <a:gd name="T58" fmla="*/ 602 w 814"/>
                    <a:gd name="T59" fmla="*/ 32 h 528"/>
                    <a:gd name="T60" fmla="*/ 528 w 814"/>
                    <a:gd name="T61" fmla="*/ 12 h 528"/>
                    <a:gd name="T62" fmla="*/ 448 w 814"/>
                    <a:gd name="T63" fmla="*/ 2 h 528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814"/>
                    <a:gd name="T97" fmla="*/ 0 h 528"/>
                    <a:gd name="T98" fmla="*/ 814 w 814"/>
                    <a:gd name="T99" fmla="*/ 528 h 528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814" h="528">
                      <a:moveTo>
                        <a:pt x="407" y="0"/>
                      </a:moveTo>
                      <a:lnTo>
                        <a:pt x="366" y="2"/>
                      </a:lnTo>
                      <a:lnTo>
                        <a:pt x="325" y="6"/>
                      </a:lnTo>
                      <a:lnTo>
                        <a:pt x="286" y="12"/>
                      </a:lnTo>
                      <a:lnTo>
                        <a:pt x="249" y="22"/>
                      </a:lnTo>
                      <a:lnTo>
                        <a:pt x="213" y="32"/>
                      </a:lnTo>
                      <a:lnTo>
                        <a:pt x="180" y="46"/>
                      </a:lnTo>
                      <a:lnTo>
                        <a:pt x="148" y="60"/>
                      </a:lnTo>
                      <a:lnTo>
                        <a:pt x="120" y="78"/>
                      </a:lnTo>
                      <a:lnTo>
                        <a:pt x="93" y="96"/>
                      </a:lnTo>
                      <a:lnTo>
                        <a:pt x="69" y="116"/>
                      </a:lnTo>
                      <a:lnTo>
                        <a:pt x="49" y="139"/>
                      </a:lnTo>
                      <a:lnTo>
                        <a:pt x="32" y="162"/>
                      </a:lnTo>
                      <a:lnTo>
                        <a:pt x="19" y="186"/>
                      </a:lnTo>
                      <a:lnTo>
                        <a:pt x="8" y="211"/>
                      </a:lnTo>
                      <a:lnTo>
                        <a:pt x="3" y="237"/>
                      </a:lnTo>
                      <a:lnTo>
                        <a:pt x="0" y="264"/>
                      </a:lnTo>
                      <a:lnTo>
                        <a:pt x="3" y="291"/>
                      </a:lnTo>
                      <a:lnTo>
                        <a:pt x="8" y="317"/>
                      </a:lnTo>
                      <a:lnTo>
                        <a:pt x="19" y="343"/>
                      </a:lnTo>
                      <a:lnTo>
                        <a:pt x="32" y="367"/>
                      </a:lnTo>
                      <a:lnTo>
                        <a:pt x="49" y="389"/>
                      </a:lnTo>
                      <a:lnTo>
                        <a:pt x="69" y="412"/>
                      </a:lnTo>
                      <a:lnTo>
                        <a:pt x="93" y="432"/>
                      </a:lnTo>
                      <a:lnTo>
                        <a:pt x="120" y="450"/>
                      </a:lnTo>
                      <a:lnTo>
                        <a:pt x="148" y="468"/>
                      </a:lnTo>
                      <a:lnTo>
                        <a:pt x="180" y="482"/>
                      </a:lnTo>
                      <a:lnTo>
                        <a:pt x="213" y="496"/>
                      </a:lnTo>
                      <a:lnTo>
                        <a:pt x="249" y="506"/>
                      </a:lnTo>
                      <a:lnTo>
                        <a:pt x="286" y="516"/>
                      </a:lnTo>
                      <a:lnTo>
                        <a:pt x="325" y="522"/>
                      </a:lnTo>
                      <a:lnTo>
                        <a:pt x="366" y="526"/>
                      </a:lnTo>
                      <a:lnTo>
                        <a:pt x="407" y="528"/>
                      </a:lnTo>
                      <a:lnTo>
                        <a:pt x="448" y="526"/>
                      </a:lnTo>
                      <a:lnTo>
                        <a:pt x="490" y="522"/>
                      </a:lnTo>
                      <a:lnTo>
                        <a:pt x="528" y="516"/>
                      </a:lnTo>
                      <a:lnTo>
                        <a:pt x="566" y="506"/>
                      </a:lnTo>
                      <a:lnTo>
                        <a:pt x="602" y="496"/>
                      </a:lnTo>
                      <a:lnTo>
                        <a:pt x="635" y="482"/>
                      </a:lnTo>
                      <a:lnTo>
                        <a:pt x="667" y="468"/>
                      </a:lnTo>
                      <a:lnTo>
                        <a:pt x="695" y="450"/>
                      </a:lnTo>
                      <a:lnTo>
                        <a:pt x="721" y="432"/>
                      </a:lnTo>
                      <a:lnTo>
                        <a:pt x="745" y="412"/>
                      </a:lnTo>
                      <a:lnTo>
                        <a:pt x="765" y="389"/>
                      </a:lnTo>
                      <a:lnTo>
                        <a:pt x="783" y="367"/>
                      </a:lnTo>
                      <a:lnTo>
                        <a:pt x="796" y="343"/>
                      </a:lnTo>
                      <a:lnTo>
                        <a:pt x="807" y="317"/>
                      </a:lnTo>
                      <a:lnTo>
                        <a:pt x="812" y="291"/>
                      </a:lnTo>
                      <a:lnTo>
                        <a:pt x="814" y="264"/>
                      </a:lnTo>
                      <a:lnTo>
                        <a:pt x="812" y="237"/>
                      </a:lnTo>
                      <a:lnTo>
                        <a:pt x="807" y="211"/>
                      </a:lnTo>
                      <a:lnTo>
                        <a:pt x="796" y="186"/>
                      </a:lnTo>
                      <a:lnTo>
                        <a:pt x="783" y="162"/>
                      </a:lnTo>
                      <a:lnTo>
                        <a:pt x="765" y="139"/>
                      </a:lnTo>
                      <a:lnTo>
                        <a:pt x="745" y="116"/>
                      </a:lnTo>
                      <a:lnTo>
                        <a:pt x="721" y="96"/>
                      </a:lnTo>
                      <a:lnTo>
                        <a:pt x="695" y="78"/>
                      </a:lnTo>
                      <a:lnTo>
                        <a:pt x="667" y="60"/>
                      </a:lnTo>
                      <a:lnTo>
                        <a:pt x="635" y="46"/>
                      </a:lnTo>
                      <a:lnTo>
                        <a:pt x="602" y="32"/>
                      </a:lnTo>
                      <a:lnTo>
                        <a:pt x="566" y="22"/>
                      </a:lnTo>
                      <a:lnTo>
                        <a:pt x="528" y="12"/>
                      </a:lnTo>
                      <a:lnTo>
                        <a:pt x="490" y="6"/>
                      </a:lnTo>
                      <a:lnTo>
                        <a:pt x="448" y="2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99CC"/>
                </a:solidFill>
                <a:ln w="0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7449" name="Oval 990"/>
                <p:cNvSpPr>
                  <a:spLocks noChangeArrowheads="1"/>
                </p:cNvSpPr>
                <p:nvPr/>
              </p:nvSpPr>
              <p:spPr bwMode="auto">
                <a:xfrm>
                  <a:off x="2118" y="2060"/>
                  <a:ext cx="816" cy="529"/>
                </a:xfrm>
                <a:prstGeom prst="ellipse">
                  <a:avLst/>
                </a:pr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PT" altLang="pt-PT"/>
                </a:p>
              </p:txBody>
            </p:sp>
            <p:sp>
              <p:nvSpPr>
                <p:cNvPr id="7450" name="Rectangle 991"/>
                <p:cNvSpPr>
                  <a:spLocks noChangeArrowheads="1"/>
                </p:cNvSpPr>
                <p:nvPr/>
              </p:nvSpPr>
              <p:spPr bwMode="auto">
                <a:xfrm>
                  <a:off x="2118" y="2060"/>
                  <a:ext cx="817" cy="530"/>
                </a:xfrm>
                <a:prstGeom prst="rect">
                  <a:avLst/>
                </a:prstGeom>
                <a:solidFill>
                  <a:srgbClr val="FF99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PT" altLang="pt-PT"/>
                </a:p>
              </p:txBody>
            </p:sp>
          </p:grpSp>
          <p:sp>
            <p:nvSpPr>
              <p:cNvPr id="7446" name="Oval 993"/>
              <p:cNvSpPr>
                <a:spLocks noChangeArrowheads="1"/>
              </p:cNvSpPr>
              <p:nvPr/>
            </p:nvSpPr>
            <p:spPr bwMode="auto">
              <a:xfrm>
                <a:off x="2118" y="2060"/>
                <a:ext cx="816" cy="529"/>
              </a:xfrm>
              <a:prstGeom prst="ellips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</p:grpSp>
        <p:sp>
          <p:nvSpPr>
            <p:cNvPr id="7287" name="Rectangle 995"/>
            <p:cNvSpPr>
              <a:spLocks noChangeArrowheads="1"/>
            </p:cNvSpPr>
            <p:nvPr/>
          </p:nvSpPr>
          <p:spPr bwMode="auto">
            <a:xfrm>
              <a:off x="2449" y="2160"/>
              <a:ext cx="5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b="1">
                  <a:solidFill>
                    <a:srgbClr val="000000"/>
                  </a:solidFill>
                </a:rPr>
                <a:t>N</a:t>
              </a:r>
              <a:endParaRPr lang="fr-FR" altLang="pt-PT"/>
            </a:p>
          </p:txBody>
        </p:sp>
        <p:sp>
          <p:nvSpPr>
            <p:cNvPr id="7288" name="Rectangle 996"/>
            <p:cNvSpPr>
              <a:spLocks noChangeArrowheads="1"/>
            </p:cNvSpPr>
            <p:nvPr/>
          </p:nvSpPr>
          <p:spPr bwMode="auto">
            <a:xfrm>
              <a:off x="2507" y="2175"/>
              <a:ext cx="8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800" b="1">
                  <a:solidFill>
                    <a:srgbClr val="000000"/>
                  </a:solidFill>
                </a:rPr>
                <a:t>ON</a:t>
              </a:r>
              <a:endParaRPr lang="fr-FR" altLang="pt-PT"/>
            </a:p>
          </p:txBody>
        </p:sp>
        <p:sp>
          <p:nvSpPr>
            <p:cNvPr id="7289" name="Rectangle 997"/>
            <p:cNvSpPr>
              <a:spLocks noChangeArrowheads="1"/>
            </p:cNvSpPr>
            <p:nvPr/>
          </p:nvSpPr>
          <p:spPr bwMode="auto">
            <a:xfrm>
              <a:off x="2312" y="2267"/>
              <a:ext cx="34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800" b="1">
                  <a:solidFill>
                    <a:srgbClr val="000000"/>
                  </a:solidFill>
                </a:rPr>
                <a:t>INTEGRATED</a:t>
              </a:r>
              <a:endParaRPr lang="fr-FR" altLang="pt-PT"/>
            </a:p>
          </p:txBody>
        </p:sp>
        <p:sp>
          <p:nvSpPr>
            <p:cNvPr id="7290" name="Rectangle 998"/>
            <p:cNvSpPr>
              <a:spLocks noChangeArrowheads="1"/>
            </p:cNvSpPr>
            <p:nvPr/>
          </p:nvSpPr>
          <p:spPr bwMode="auto">
            <a:xfrm>
              <a:off x="2282" y="2347"/>
              <a:ext cx="7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b="1">
                  <a:solidFill>
                    <a:srgbClr val="000000"/>
                  </a:solidFill>
                </a:rPr>
                <a:t>W</a:t>
              </a:r>
              <a:endParaRPr lang="fr-FR" altLang="pt-PT"/>
            </a:p>
          </p:txBody>
        </p:sp>
        <p:sp>
          <p:nvSpPr>
            <p:cNvPr id="7291" name="Rectangle 999"/>
            <p:cNvSpPr>
              <a:spLocks noChangeArrowheads="1"/>
            </p:cNvSpPr>
            <p:nvPr/>
          </p:nvSpPr>
          <p:spPr bwMode="auto">
            <a:xfrm>
              <a:off x="2361" y="2361"/>
              <a:ext cx="3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800" b="1">
                  <a:solidFill>
                    <a:srgbClr val="000000"/>
                  </a:solidFill>
                </a:rPr>
                <a:t>INE MAKERS</a:t>
              </a:r>
              <a:endParaRPr lang="fr-FR" altLang="pt-PT"/>
            </a:p>
          </p:txBody>
        </p:sp>
        <p:grpSp>
          <p:nvGrpSpPr>
            <p:cNvPr id="7292" name="Group 1058"/>
            <p:cNvGrpSpPr>
              <a:grpSpLocks/>
            </p:cNvGrpSpPr>
            <p:nvPr/>
          </p:nvGrpSpPr>
          <p:grpSpPr bwMode="auto">
            <a:xfrm>
              <a:off x="2741" y="1383"/>
              <a:ext cx="1775" cy="685"/>
              <a:chOff x="2741" y="1383"/>
              <a:chExt cx="1775" cy="685"/>
            </a:xfrm>
          </p:grpSpPr>
          <p:sp>
            <p:nvSpPr>
              <p:cNvPr id="7387" name="Freeform 1000"/>
              <p:cNvSpPr>
                <a:spLocks/>
              </p:cNvSpPr>
              <p:nvPr/>
            </p:nvSpPr>
            <p:spPr bwMode="auto">
              <a:xfrm>
                <a:off x="4496" y="1383"/>
                <a:ext cx="20" cy="20"/>
              </a:xfrm>
              <a:custGeom>
                <a:avLst/>
                <a:gdLst>
                  <a:gd name="T0" fmla="*/ 20 w 20"/>
                  <a:gd name="T1" fmla="*/ 15 h 20"/>
                  <a:gd name="T2" fmla="*/ 15 w 20"/>
                  <a:gd name="T3" fmla="*/ 0 h 20"/>
                  <a:gd name="T4" fmla="*/ 0 w 20"/>
                  <a:gd name="T5" fmla="*/ 5 h 20"/>
                  <a:gd name="T6" fmla="*/ 6 w 20"/>
                  <a:gd name="T7" fmla="*/ 20 h 20"/>
                  <a:gd name="T8" fmla="*/ 20 w 20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5"/>
                    </a:moveTo>
                    <a:lnTo>
                      <a:pt x="15" y="0"/>
                    </a:lnTo>
                    <a:lnTo>
                      <a:pt x="0" y="5"/>
                    </a:lnTo>
                    <a:lnTo>
                      <a:pt x="6" y="20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88" name="Freeform 1001"/>
              <p:cNvSpPr>
                <a:spLocks/>
              </p:cNvSpPr>
              <p:nvPr/>
            </p:nvSpPr>
            <p:spPr bwMode="auto">
              <a:xfrm>
                <a:off x="4466" y="1394"/>
                <a:ext cx="21" cy="19"/>
              </a:xfrm>
              <a:custGeom>
                <a:avLst/>
                <a:gdLst>
                  <a:gd name="T0" fmla="*/ 21 w 21"/>
                  <a:gd name="T1" fmla="*/ 14 h 19"/>
                  <a:gd name="T2" fmla="*/ 16 w 21"/>
                  <a:gd name="T3" fmla="*/ 0 h 19"/>
                  <a:gd name="T4" fmla="*/ 0 w 21"/>
                  <a:gd name="T5" fmla="*/ 5 h 19"/>
                  <a:gd name="T6" fmla="*/ 5 w 21"/>
                  <a:gd name="T7" fmla="*/ 19 h 19"/>
                  <a:gd name="T8" fmla="*/ 21 w 21"/>
                  <a:gd name="T9" fmla="*/ 14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19"/>
                  <a:gd name="T17" fmla="*/ 21 w 21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19">
                    <a:moveTo>
                      <a:pt x="21" y="14"/>
                    </a:moveTo>
                    <a:lnTo>
                      <a:pt x="16" y="0"/>
                    </a:lnTo>
                    <a:lnTo>
                      <a:pt x="0" y="5"/>
                    </a:lnTo>
                    <a:lnTo>
                      <a:pt x="5" y="19"/>
                    </a:lnTo>
                    <a:lnTo>
                      <a:pt x="2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89" name="Freeform 1002"/>
              <p:cNvSpPr>
                <a:spLocks/>
              </p:cNvSpPr>
              <p:nvPr/>
            </p:nvSpPr>
            <p:spPr bwMode="auto">
              <a:xfrm>
                <a:off x="4437" y="1404"/>
                <a:ext cx="20" cy="21"/>
              </a:xfrm>
              <a:custGeom>
                <a:avLst/>
                <a:gdLst>
                  <a:gd name="T0" fmla="*/ 20 w 20"/>
                  <a:gd name="T1" fmla="*/ 15 h 21"/>
                  <a:gd name="T2" fmla="*/ 14 w 20"/>
                  <a:gd name="T3" fmla="*/ 0 h 21"/>
                  <a:gd name="T4" fmla="*/ 0 w 20"/>
                  <a:gd name="T5" fmla="*/ 7 h 21"/>
                  <a:gd name="T6" fmla="*/ 5 w 20"/>
                  <a:gd name="T7" fmla="*/ 21 h 21"/>
                  <a:gd name="T8" fmla="*/ 20 w 20"/>
                  <a:gd name="T9" fmla="*/ 15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1"/>
                  <a:gd name="T17" fmla="*/ 20 w 20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1">
                    <a:moveTo>
                      <a:pt x="20" y="15"/>
                    </a:moveTo>
                    <a:lnTo>
                      <a:pt x="14" y="0"/>
                    </a:lnTo>
                    <a:lnTo>
                      <a:pt x="0" y="7"/>
                    </a:lnTo>
                    <a:lnTo>
                      <a:pt x="5" y="21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90" name="Freeform 1003"/>
              <p:cNvSpPr>
                <a:spLocks/>
              </p:cNvSpPr>
              <p:nvPr/>
            </p:nvSpPr>
            <p:spPr bwMode="auto">
              <a:xfrm>
                <a:off x="4406" y="1416"/>
                <a:ext cx="21" cy="20"/>
              </a:xfrm>
              <a:custGeom>
                <a:avLst/>
                <a:gdLst>
                  <a:gd name="T0" fmla="*/ 21 w 21"/>
                  <a:gd name="T1" fmla="*/ 15 h 20"/>
                  <a:gd name="T2" fmla="*/ 16 w 21"/>
                  <a:gd name="T3" fmla="*/ 0 h 20"/>
                  <a:gd name="T4" fmla="*/ 0 w 21"/>
                  <a:gd name="T5" fmla="*/ 5 h 20"/>
                  <a:gd name="T6" fmla="*/ 5 w 21"/>
                  <a:gd name="T7" fmla="*/ 20 h 20"/>
                  <a:gd name="T8" fmla="*/ 21 w 21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21" y="15"/>
                    </a:moveTo>
                    <a:lnTo>
                      <a:pt x="16" y="0"/>
                    </a:lnTo>
                    <a:lnTo>
                      <a:pt x="0" y="5"/>
                    </a:lnTo>
                    <a:lnTo>
                      <a:pt x="5" y="20"/>
                    </a:lnTo>
                    <a:lnTo>
                      <a:pt x="21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91" name="Freeform 1004"/>
              <p:cNvSpPr>
                <a:spLocks/>
              </p:cNvSpPr>
              <p:nvPr/>
            </p:nvSpPr>
            <p:spPr bwMode="auto">
              <a:xfrm>
                <a:off x="4377" y="1427"/>
                <a:ext cx="20" cy="21"/>
              </a:xfrm>
              <a:custGeom>
                <a:avLst/>
                <a:gdLst>
                  <a:gd name="T0" fmla="*/ 20 w 20"/>
                  <a:gd name="T1" fmla="*/ 14 h 21"/>
                  <a:gd name="T2" fmla="*/ 14 w 20"/>
                  <a:gd name="T3" fmla="*/ 0 h 21"/>
                  <a:gd name="T4" fmla="*/ 0 w 20"/>
                  <a:gd name="T5" fmla="*/ 6 h 21"/>
                  <a:gd name="T6" fmla="*/ 5 w 20"/>
                  <a:gd name="T7" fmla="*/ 21 h 21"/>
                  <a:gd name="T8" fmla="*/ 20 w 20"/>
                  <a:gd name="T9" fmla="*/ 14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1"/>
                  <a:gd name="T17" fmla="*/ 20 w 20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1">
                    <a:moveTo>
                      <a:pt x="20" y="14"/>
                    </a:moveTo>
                    <a:lnTo>
                      <a:pt x="14" y="0"/>
                    </a:lnTo>
                    <a:lnTo>
                      <a:pt x="0" y="6"/>
                    </a:lnTo>
                    <a:lnTo>
                      <a:pt x="5" y="21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92" name="Freeform 1005"/>
              <p:cNvSpPr>
                <a:spLocks/>
              </p:cNvSpPr>
              <p:nvPr/>
            </p:nvSpPr>
            <p:spPr bwMode="auto">
              <a:xfrm>
                <a:off x="4347" y="1439"/>
                <a:ext cx="20" cy="20"/>
              </a:xfrm>
              <a:custGeom>
                <a:avLst/>
                <a:gdLst>
                  <a:gd name="T0" fmla="*/ 20 w 20"/>
                  <a:gd name="T1" fmla="*/ 14 h 20"/>
                  <a:gd name="T2" fmla="*/ 15 w 20"/>
                  <a:gd name="T3" fmla="*/ 0 h 20"/>
                  <a:gd name="T4" fmla="*/ 0 w 20"/>
                  <a:gd name="T5" fmla="*/ 5 h 20"/>
                  <a:gd name="T6" fmla="*/ 6 w 20"/>
                  <a:gd name="T7" fmla="*/ 20 h 20"/>
                  <a:gd name="T8" fmla="*/ 20 w 20"/>
                  <a:gd name="T9" fmla="*/ 14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4"/>
                    </a:moveTo>
                    <a:lnTo>
                      <a:pt x="15" y="0"/>
                    </a:lnTo>
                    <a:lnTo>
                      <a:pt x="0" y="5"/>
                    </a:lnTo>
                    <a:lnTo>
                      <a:pt x="6" y="20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93" name="Freeform 1006"/>
              <p:cNvSpPr>
                <a:spLocks/>
              </p:cNvSpPr>
              <p:nvPr/>
            </p:nvSpPr>
            <p:spPr bwMode="auto">
              <a:xfrm>
                <a:off x="4317" y="1449"/>
                <a:ext cx="20" cy="22"/>
              </a:xfrm>
              <a:custGeom>
                <a:avLst/>
                <a:gdLst>
                  <a:gd name="T0" fmla="*/ 20 w 20"/>
                  <a:gd name="T1" fmla="*/ 15 h 22"/>
                  <a:gd name="T2" fmla="*/ 14 w 20"/>
                  <a:gd name="T3" fmla="*/ 0 h 22"/>
                  <a:gd name="T4" fmla="*/ 0 w 20"/>
                  <a:gd name="T5" fmla="*/ 7 h 22"/>
                  <a:gd name="T6" fmla="*/ 5 w 20"/>
                  <a:gd name="T7" fmla="*/ 22 h 22"/>
                  <a:gd name="T8" fmla="*/ 20 w 20"/>
                  <a:gd name="T9" fmla="*/ 15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2"/>
                  <a:gd name="T17" fmla="*/ 20 w 20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2">
                    <a:moveTo>
                      <a:pt x="20" y="15"/>
                    </a:moveTo>
                    <a:lnTo>
                      <a:pt x="14" y="0"/>
                    </a:lnTo>
                    <a:lnTo>
                      <a:pt x="0" y="7"/>
                    </a:lnTo>
                    <a:lnTo>
                      <a:pt x="5" y="22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94" name="Freeform 1007"/>
              <p:cNvSpPr>
                <a:spLocks/>
              </p:cNvSpPr>
              <p:nvPr/>
            </p:nvSpPr>
            <p:spPr bwMode="auto">
              <a:xfrm>
                <a:off x="4288" y="1461"/>
                <a:ext cx="19" cy="20"/>
              </a:xfrm>
              <a:custGeom>
                <a:avLst/>
                <a:gdLst>
                  <a:gd name="T0" fmla="*/ 19 w 19"/>
                  <a:gd name="T1" fmla="*/ 15 h 20"/>
                  <a:gd name="T2" fmla="*/ 14 w 19"/>
                  <a:gd name="T3" fmla="*/ 0 h 20"/>
                  <a:gd name="T4" fmla="*/ 0 w 19"/>
                  <a:gd name="T5" fmla="*/ 6 h 20"/>
                  <a:gd name="T6" fmla="*/ 5 w 19"/>
                  <a:gd name="T7" fmla="*/ 20 h 20"/>
                  <a:gd name="T8" fmla="*/ 19 w 19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20"/>
                  <a:gd name="T17" fmla="*/ 19 w 19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20">
                    <a:moveTo>
                      <a:pt x="19" y="15"/>
                    </a:moveTo>
                    <a:lnTo>
                      <a:pt x="14" y="0"/>
                    </a:lnTo>
                    <a:lnTo>
                      <a:pt x="0" y="6"/>
                    </a:lnTo>
                    <a:lnTo>
                      <a:pt x="5" y="20"/>
                    </a:lnTo>
                    <a:lnTo>
                      <a:pt x="1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95" name="Freeform 1008"/>
              <p:cNvSpPr>
                <a:spLocks/>
              </p:cNvSpPr>
              <p:nvPr/>
            </p:nvSpPr>
            <p:spPr bwMode="auto">
              <a:xfrm>
                <a:off x="4257" y="1472"/>
                <a:ext cx="20" cy="21"/>
              </a:xfrm>
              <a:custGeom>
                <a:avLst/>
                <a:gdLst>
                  <a:gd name="T0" fmla="*/ 20 w 20"/>
                  <a:gd name="T1" fmla="*/ 15 h 21"/>
                  <a:gd name="T2" fmla="*/ 15 w 20"/>
                  <a:gd name="T3" fmla="*/ 0 h 21"/>
                  <a:gd name="T4" fmla="*/ 0 w 20"/>
                  <a:gd name="T5" fmla="*/ 7 h 21"/>
                  <a:gd name="T6" fmla="*/ 5 w 20"/>
                  <a:gd name="T7" fmla="*/ 21 h 21"/>
                  <a:gd name="T8" fmla="*/ 20 w 20"/>
                  <a:gd name="T9" fmla="*/ 15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1"/>
                  <a:gd name="T17" fmla="*/ 20 w 20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1">
                    <a:moveTo>
                      <a:pt x="20" y="15"/>
                    </a:moveTo>
                    <a:lnTo>
                      <a:pt x="15" y="0"/>
                    </a:lnTo>
                    <a:lnTo>
                      <a:pt x="0" y="7"/>
                    </a:lnTo>
                    <a:lnTo>
                      <a:pt x="5" y="21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96" name="Freeform 1009"/>
              <p:cNvSpPr>
                <a:spLocks/>
              </p:cNvSpPr>
              <p:nvPr/>
            </p:nvSpPr>
            <p:spPr bwMode="auto">
              <a:xfrm>
                <a:off x="4228" y="1484"/>
                <a:ext cx="20" cy="20"/>
              </a:xfrm>
              <a:custGeom>
                <a:avLst/>
                <a:gdLst>
                  <a:gd name="T0" fmla="*/ 20 w 20"/>
                  <a:gd name="T1" fmla="*/ 15 h 20"/>
                  <a:gd name="T2" fmla="*/ 14 w 20"/>
                  <a:gd name="T3" fmla="*/ 0 h 20"/>
                  <a:gd name="T4" fmla="*/ 0 w 20"/>
                  <a:gd name="T5" fmla="*/ 5 h 20"/>
                  <a:gd name="T6" fmla="*/ 5 w 20"/>
                  <a:gd name="T7" fmla="*/ 20 h 20"/>
                  <a:gd name="T8" fmla="*/ 20 w 20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5"/>
                    </a:moveTo>
                    <a:lnTo>
                      <a:pt x="14" y="0"/>
                    </a:lnTo>
                    <a:lnTo>
                      <a:pt x="0" y="5"/>
                    </a:lnTo>
                    <a:lnTo>
                      <a:pt x="5" y="20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97" name="Freeform 1010"/>
              <p:cNvSpPr>
                <a:spLocks/>
              </p:cNvSpPr>
              <p:nvPr/>
            </p:nvSpPr>
            <p:spPr bwMode="auto">
              <a:xfrm>
                <a:off x="4197" y="1495"/>
                <a:ext cx="20" cy="20"/>
              </a:xfrm>
              <a:custGeom>
                <a:avLst/>
                <a:gdLst>
                  <a:gd name="T0" fmla="*/ 20 w 20"/>
                  <a:gd name="T1" fmla="*/ 14 h 20"/>
                  <a:gd name="T2" fmla="*/ 15 w 20"/>
                  <a:gd name="T3" fmla="*/ 0 h 20"/>
                  <a:gd name="T4" fmla="*/ 0 w 20"/>
                  <a:gd name="T5" fmla="*/ 5 h 20"/>
                  <a:gd name="T6" fmla="*/ 5 w 20"/>
                  <a:gd name="T7" fmla="*/ 20 h 20"/>
                  <a:gd name="T8" fmla="*/ 20 w 20"/>
                  <a:gd name="T9" fmla="*/ 14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4"/>
                    </a:moveTo>
                    <a:lnTo>
                      <a:pt x="15" y="0"/>
                    </a:lnTo>
                    <a:lnTo>
                      <a:pt x="0" y="5"/>
                    </a:lnTo>
                    <a:lnTo>
                      <a:pt x="5" y="20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98" name="Freeform 1011"/>
              <p:cNvSpPr>
                <a:spLocks/>
              </p:cNvSpPr>
              <p:nvPr/>
            </p:nvSpPr>
            <p:spPr bwMode="auto">
              <a:xfrm>
                <a:off x="4168" y="1507"/>
                <a:ext cx="20" cy="20"/>
              </a:xfrm>
              <a:custGeom>
                <a:avLst/>
                <a:gdLst>
                  <a:gd name="T0" fmla="*/ 20 w 20"/>
                  <a:gd name="T1" fmla="*/ 14 h 20"/>
                  <a:gd name="T2" fmla="*/ 14 w 20"/>
                  <a:gd name="T3" fmla="*/ 0 h 20"/>
                  <a:gd name="T4" fmla="*/ 0 w 20"/>
                  <a:gd name="T5" fmla="*/ 5 h 20"/>
                  <a:gd name="T6" fmla="*/ 5 w 20"/>
                  <a:gd name="T7" fmla="*/ 20 h 20"/>
                  <a:gd name="T8" fmla="*/ 20 w 20"/>
                  <a:gd name="T9" fmla="*/ 14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4"/>
                    </a:moveTo>
                    <a:lnTo>
                      <a:pt x="14" y="0"/>
                    </a:lnTo>
                    <a:lnTo>
                      <a:pt x="0" y="5"/>
                    </a:lnTo>
                    <a:lnTo>
                      <a:pt x="5" y="20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99" name="Freeform 1012"/>
              <p:cNvSpPr>
                <a:spLocks/>
              </p:cNvSpPr>
              <p:nvPr/>
            </p:nvSpPr>
            <p:spPr bwMode="auto">
              <a:xfrm>
                <a:off x="4137" y="1517"/>
                <a:ext cx="21" cy="20"/>
              </a:xfrm>
              <a:custGeom>
                <a:avLst/>
                <a:gdLst>
                  <a:gd name="T0" fmla="*/ 21 w 21"/>
                  <a:gd name="T1" fmla="*/ 15 h 20"/>
                  <a:gd name="T2" fmla="*/ 16 w 21"/>
                  <a:gd name="T3" fmla="*/ 0 h 20"/>
                  <a:gd name="T4" fmla="*/ 0 w 21"/>
                  <a:gd name="T5" fmla="*/ 6 h 20"/>
                  <a:gd name="T6" fmla="*/ 5 w 21"/>
                  <a:gd name="T7" fmla="*/ 20 h 20"/>
                  <a:gd name="T8" fmla="*/ 21 w 21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21" y="15"/>
                    </a:moveTo>
                    <a:lnTo>
                      <a:pt x="16" y="0"/>
                    </a:lnTo>
                    <a:lnTo>
                      <a:pt x="0" y="6"/>
                    </a:lnTo>
                    <a:lnTo>
                      <a:pt x="5" y="20"/>
                    </a:lnTo>
                    <a:lnTo>
                      <a:pt x="21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00" name="Freeform 1013"/>
              <p:cNvSpPr>
                <a:spLocks/>
              </p:cNvSpPr>
              <p:nvPr/>
            </p:nvSpPr>
            <p:spPr bwMode="auto">
              <a:xfrm>
                <a:off x="4108" y="1529"/>
                <a:ext cx="20" cy="20"/>
              </a:xfrm>
              <a:custGeom>
                <a:avLst/>
                <a:gdLst>
                  <a:gd name="T0" fmla="*/ 20 w 20"/>
                  <a:gd name="T1" fmla="*/ 15 h 20"/>
                  <a:gd name="T2" fmla="*/ 14 w 20"/>
                  <a:gd name="T3" fmla="*/ 0 h 20"/>
                  <a:gd name="T4" fmla="*/ 0 w 20"/>
                  <a:gd name="T5" fmla="*/ 6 h 20"/>
                  <a:gd name="T6" fmla="*/ 5 w 20"/>
                  <a:gd name="T7" fmla="*/ 20 h 20"/>
                  <a:gd name="T8" fmla="*/ 20 w 20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5"/>
                    </a:moveTo>
                    <a:lnTo>
                      <a:pt x="14" y="0"/>
                    </a:lnTo>
                    <a:lnTo>
                      <a:pt x="0" y="6"/>
                    </a:lnTo>
                    <a:lnTo>
                      <a:pt x="5" y="20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01" name="Freeform 1014"/>
              <p:cNvSpPr>
                <a:spLocks/>
              </p:cNvSpPr>
              <p:nvPr/>
            </p:nvSpPr>
            <p:spPr bwMode="auto">
              <a:xfrm>
                <a:off x="4077" y="1540"/>
                <a:ext cx="22" cy="20"/>
              </a:xfrm>
              <a:custGeom>
                <a:avLst/>
                <a:gdLst>
                  <a:gd name="T0" fmla="*/ 22 w 22"/>
                  <a:gd name="T1" fmla="*/ 15 h 20"/>
                  <a:gd name="T2" fmla="*/ 16 w 22"/>
                  <a:gd name="T3" fmla="*/ 0 h 20"/>
                  <a:gd name="T4" fmla="*/ 0 w 22"/>
                  <a:gd name="T5" fmla="*/ 5 h 20"/>
                  <a:gd name="T6" fmla="*/ 6 w 22"/>
                  <a:gd name="T7" fmla="*/ 20 h 20"/>
                  <a:gd name="T8" fmla="*/ 22 w 22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0"/>
                  <a:gd name="T17" fmla="*/ 22 w 22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0">
                    <a:moveTo>
                      <a:pt x="22" y="15"/>
                    </a:moveTo>
                    <a:lnTo>
                      <a:pt x="16" y="0"/>
                    </a:lnTo>
                    <a:lnTo>
                      <a:pt x="0" y="5"/>
                    </a:lnTo>
                    <a:lnTo>
                      <a:pt x="6" y="20"/>
                    </a:lnTo>
                    <a:lnTo>
                      <a:pt x="22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02" name="Freeform 1015"/>
              <p:cNvSpPr>
                <a:spLocks/>
              </p:cNvSpPr>
              <p:nvPr/>
            </p:nvSpPr>
            <p:spPr bwMode="auto">
              <a:xfrm>
                <a:off x="4048" y="1552"/>
                <a:ext cx="20" cy="20"/>
              </a:xfrm>
              <a:custGeom>
                <a:avLst/>
                <a:gdLst>
                  <a:gd name="T0" fmla="*/ 20 w 20"/>
                  <a:gd name="T1" fmla="*/ 15 h 20"/>
                  <a:gd name="T2" fmla="*/ 15 w 20"/>
                  <a:gd name="T3" fmla="*/ 0 h 20"/>
                  <a:gd name="T4" fmla="*/ 0 w 20"/>
                  <a:gd name="T5" fmla="*/ 5 h 20"/>
                  <a:gd name="T6" fmla="*/ 5 w 20"/>
                  <a:gd name="T7" fmla="*/ 20 h 20"/>
                  <a:gd name="T8" fmla="*/ 20 w 20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5"/>
                    </a:moveTo>
                    <a:lnTo>
                      <a:pt x="15" y="0"/>
                    </a:lnTo>
                    <a:lnTo>
                      <a:pt x="0" y="5"/>
                    </a:lnTo>
                    <a:lnTo>
                      <a:pt x="5" y="20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03" name="Freeform 1016"/>
              <p:cNvSpPr>
                <a:spLocks/>
              </p:cNvSpPr>
              <p:nvPr/>
            </p:nvSpPr>
            <p:spPr bwMode="auto">
              <a:xfrm>
                <a:off x="4019" y="1563"/>
                <a:ext cx="20" cy="20"/>
              </a:xfrm>
              <a:custGeom>
                <a:avLst/>
                <a:gdLst>
                  <a:gd name="T0" fmla="*/ 20 w 20"/>
                  <a:gd name="T1" fmla="*/ 14 h 20"/>
                  <a:gd name="T2" fmla="*/ 14 w 20"/>
                  <a:gd name="T3" fmla="*/ 0 h 20"/>
                  <a:gd name="T4" fmla="*/ 0 w 20"/>
                  <a:gd name="T5" fmla="*/ 5 h 20"/>
                  <a:gd name="T6" fmla="*/ 5 w 20"/>
                  <a:gd name="T7" fmla="*/ 20 h 20"/>
                  <a:gd name="T8" fmla="*/ 20 w 20"/>
                  <a:gd name="T9" fmla="*/ 14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4"/>
                    </a:moveTo>
                    <a:lnTo>
                      <a:pt x="14" y="0"/>
                    </a:lnTo>
                    <a:lnTo>
                      <a:pt x="0" y="5"/>
                    </a:lnTo>
                    <a:lnTo>
                      <a:pt x="5" y="20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04" name="Freeform 1017"/>
              <p:cNvSpPr>
                <a:spLocks/>
              </p:cNvSpPr>
              <p:nvPr/>
            </p:nvSpPr>
            <p:spPr bwMode="auto">
              <a:xfrm>
                <a:off x="3988" y="1575"/>
                <a:ext cx="20" cy="20"/>
              </a:xfrm>
              <a:custGeom>
                <a:avLst/>
                <a:gdLst>
                  <a:gd name="T0" fmla="*/ 20 w 20"/>
                  <a:gd name="T1" fmla="*/ 14 h 20"/>
                  <a:gd name="T2" fmla="*/ 15 w 20"/>
                  <a:gd name="T3" fmla="*/ 0 h 20"/>
                  <a:gd name="T4" fmla="*/ 0 w 20"/>
                  <a:gd name="T5" fmla="*/ 5 h 20"/>
                  <a:gd name="T6" fmla="*/ 5 w 20"/>
                  <a:gd name="T7" fmla="*/ 20 h 20"/>
                  <a:gd name="T8" fmla="*/ 20 w 20"/>
                  <a:gd name="T9" fmla="*/ 14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4"/>
                    </a:moveTo>
                    <a:lnTo>
                      <a:pt x="15" y="0"/>
                    </a:lnTo>
                    <a:lnTo>
                      <a:pt x="0" y="5"/>
                    </a:lnTo>
                    <a:lnTo>
                      <a:pt x="5" y="20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05" name="Freeform 1018"/>
              <p:cNvSpPr>
                <a:spLocks/>
              </p:cNvSpPr>
              <p:nvPr/>
            </p:nvSpPr>
            <p:spPr bwMode="auto">
              <a:xfrm>
                <a:off x="3959" y="1585"/>
                <a:ext cx="20" cy="20"/>
              </a:xfrm>
              <a:custGeom>
                <a:avLst/>
                <a:gdLst>
                  <a:gd name="T0" fmla="*/ 20 w 20"/>
                  <a:gd name="T1" fmla="*/ 15 h 20"/>
                  <a:gd name="T2" fmla="*/ 14 w 20"/>
                  <a:gd name="T3" fmla="*/ 0 h 20"/>
                  <a:gd name="T4" fmla="*/ 0 w 20"/>
                  <a:gd name="T5" fmla="*/ 6 h 20"/>
                  <a:gd name="T6" fmla="*/ 5 w 20"/>
                  <a:gd name="T7" fmla="*/ 20 h 20"/>
                  <a:gd name="T8" fmla="*/ 20 w 20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5"/>
                    </a:moveTo>
                    <a:lnTo>
                      <a:pt x="14" y="0"/>
                    </a:lnTo>
                    <a:lnTo>
                      <a:pt x="0" y="6"/>
                    </a:lnTo>
                    <a:lnTo>
                      <a:pt x="5" y="20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06" name="Freeform 1019"/>
              <p:cNvSpPr>
                <a:spLocks/>
              </p:cNvSpPr>
              <p:nvPr/>
            </p:nvSpPr>
            <p:spPr bwMode="auto">
              <a:xfrm>
                <a:off x="3928" y="1597"/>
                <a:ext cx="20" cy="20"/>
              </a:xfrm>
              <a:custGeom>
                <a:avLst/>
                <a:gdLst>
                  <a:gd name="T0" fmla="*/ 20 w 20"/>
                  <a:gd name="T1" fmla="*/ 15 h 20"/>
                  <a:gd name="T2" fmla="*/ 15 w 20"/>
                  <a:gd name="T3" fmla="*/ 0 h 20"/>
                  <a:gd name="T4" fmla="*/ 0 w 20"/>
                  <a:gd name="T5" fmla="*/ 6 h 20"/>
                  <a:gd name="T6" fmla="*/ 5 w 20"/>
                  <a:gd name="T7" fmla="*/ 20 h 20"/>
                  <a:gd name="T8" fmla="*/ 20 w 20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5"/>
                    </a:moveTo>
                    <a:lnTo>
                      <a:pt x="15" y="0"/>
                    </a:lnTo>
                    <a:lnTo>
                      <a:pt x="0" y="6"/>
                    </a:lnTo>
                    <a:lnTo>
                      <a:pt x="5" y="20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07" name="Freeform 1020"/>
              <p:cNvSpPr>
                <a:spLocks/>
              </p:cNvSpPr>
              <p:nvPr/>
            </p:nvSpPr>
            <p:spPr bwMode="auto">
              <a:xfrm>
                <a:off x="3899" y="1608"/>
                <a:ext cx="20" cy="20"/>
              </a:xfrm>
              <a:custGeom>
                <a:avLst/>
                <a:gdLst>
                  <a:gd name="T0" fmla="*/ 20 w 20"/>
                  <a:gd name="T1" fmla="*/ 15 h 20"/>
                  <a:gd name="T2" fmla="*/ 14 w 20"/>
                  <a:gd name="T3" fmla="*/ 0 h 20"/>
                  <a:gd name="T4" fmla="*/ 0 w 20"/>
                  <a:gd name="T5" fmla="*/ 5 h 20"/>
                  <a:gd name="T6" fmla="*/ 5 w 20"/>
                  <a:gd name="T7" fmla="*/ 20 h 20"/>
                  <a:gd name="T8" fmla="*/ 20 w 20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5"/>
                    </a:moveTo>
                    <a:lnTo>
                      <a:pt x="14" y="0"/>
                    </a:lnTo>
                    <a:lnTo>
                      <a:pt x="0" y="5"/>
                    </a:lnTo>
                    <a:lnTo>
                      <a:pt x="5" y="20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08" name="Freeform 1021"/>
              <p:cNvSpPr>
                <a:spLocks/>
              </p:cNvSpPr>
              <p:nvPr/>
            </p:nvSpPr>
            <p:spPr bwMode="auto">
              <a:xfrm>
                <a:off x="3868" y="1619"/>
                <a:ext cx="20" cy="21"/>
              </a:xfrm>
              <a:custGeom>
                <a:avLst/>
                <a:gdLst>
                  <a:gd name="T0" fmla="*/ 20 w 20"/>
                  <a:gd name="T1" fmla="*/ 14 h 21"/>
                  <a:gd name="T2" fmla="*/ 15 w 20"/>
                  <a:gd name="T3" fmla="*/ 0 h 21"/>
                  <a:gd name="T4" fmla="*/ 0 w 20"/>
                  <a:gd name="T5" fmla="*/ 6 h 21"/>
                  <a:gd name="T6" fmla="*/ 6 w 20"/>
                  <a:gd name="T7" fmla="*/ 21 h 21"/>
                  <a:gd name="T8" fmla="*/ 20 w 20"/>
                  <a:gd name="T9" fmla="*/ 14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1"/>
                  <a:gd name="T17" fmla="*/ 20 w 20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1">
                    <a:moveTo>
                      <a:pt x="20" y="14"/>
                    </a:moveTo>
                    <a:lnTo>
                      <a:pt x="15" y="0"/>
                    </a:lnTo>
                    <a:lnTo>
                      <a:pt x="0" y="6"/>
                    </a:lnTo>
                    <a:lnTo>
                      <a:pt x="6" y="21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09" name="Freeform 1022"/>
              <p:cNvSpPr>
                <a:spLocks/>
              </p:cNvSpPr>
              <p:nvPr/>
            </p:nvSpPr>
            <p:spPr bwMode="auto">
              <a:xfrm>
                <a:off x="3839" y="1630"/>
                <a:ext cx="20" cy="20"/>
              </a:xfrm>
              <a:custGeom>
                <a:avLst/>
                <a:gdLst>
                  <a:gd name="T0" fmla="*/ 20 w 20"/>
                  <a:gd name="T1" fmla="*/ 15 h 20"/>
                  <a:gd name="T2" fmla="*/ 15 w 20"/>
                  <a:gd name="T3" fmla="*/ 0 h 20"/>
                  <a:gd name="T4" fmla="*/ 0 w 20"/>
                  <a:gd name="T5" fmla="*/ 6 h 20"/>
                  <a:gd name="T6" fmla="*/ 5 w 20"/>
                  <a:gd name="T7" fmla="*/ 20 h 20"/>
                  <a:gd name="T8" fmla="*/ 20 w 20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5"/>
                    </a:moveTo>
                    <a:lnTo>
                      <a:pt x="15" y="0"/>
                    </a:lnTo>
                    <a:lnTo>
                      <a:pt x="0" y="6"/>
                    </a:lnTo>
                    <a:lnTo>
                      <a:pt x="5" y="20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10" name="Freeform 1023"/>
              <p:cNvSpPr>
                <a:spLocks/>
              </p:cNvSpPr>
              <p:nvPr/>
            </p:nvSpPr>
            <p:spPr bwMode="auto">
              <a:xfrm>
                <a:off x="3808" y="1641"/>
                <a:ext cx="22" cy="21"/>
              </a:xfrm>
              <a:custGeom>
                <a:avLst/>
                <a:gdLst>
                  <a:gd name="T0" fmla="*/ 22 w 22"/>
                  <a:gd name="T1" fmla="*/ 15 h 21"/>
                  <a:gd name="T2" fmla="*/ 16 w 22"/>
                  <a:gd name="T3" fmla="*/ 0 h 21"/>
                  <a:gd name="T4" fmla="*/ 0 w 22"/>
                  <a:gd name="T5" fmla="*/ 7 h 21"/>
                  <a:gd name="T6" fmla="*/ 6 w 22"/>
                  <a:gd name="T7" fmla="*/ 21 h 21"/>
                  <a:gd name="T8" fmla="*/ 22 w 22"/>
                  <a:gd name="T9" fmla="*/ 15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1"/>
                  <a:gd name="T17" fmla="*/ 22 w 22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1">
                    <a:moveTo>
                      <a:pt x="22" y="15"/>
                    </a:moveTo>
                    <a:lnTo>
                      <a:pt x="16" y="0"/>
                    </a:lnTo>
                    <a:lnTo>
                      <a:pt x="0" y="7"/>
                    </a:lnTo>
                    <a:lnTo>
                      <a:pt x="6" y="21"/>
                    </a:lnTo>
                    <a:lnTo>
                      <a:pt x="22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11" name="Freeform 1024"/>
              <p:cNvSpPr>
                <a:spLocks/>
              </p:cNvSpPr>
              <p:nvPr/>
            </p:nvSpPr>
            <p:spPr bwMode="auto">
              <a:xfrm>
                <a:off x="3779" y="1653"/>
                <a:ext cx="20" cy="20"/>
              </a:xfrm>
              <a:custGeom>
                <a:avLst/>
                <a:gdLst>
                  <a:gd name="T0" fmla="*/ 20 w 20"/>
                  <a:gd name="T1" fmla="*/ 15 h 20"/>
                  <a:gd name="T2" fmla="*/ 15 w 20"/>
                  <a:gd name="T3" fmla="*/ 0 h 20"/>
                  <a:gd name="T4" fmla="*/ 0 w 20"/>
                  <a:gd name="T5" fmla="*/ 5 h 20"/>
                  <a:gd name="T6" fmla="*/ 5 w 20"/>
                  <a:gd name="T7" fmla="*/ 20 h 20"/>
                  <a:gd name="T8" fmla="*/ 20 w 20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5"/>
                    </a:moveTo>
                    <a:lnTo>
                      <a:pt x="15" y="0"/>
                    </a:lnTo>
                    <a:lnTo>
                      <a:pt x="0" y="5"/>
                    </a:lnTo>
                    <a:lnTo>
                      <a:pt x="5" y="20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12" name="Freeform 1025"/>
              <p:cNvSpPr>
                <a:spLocks/>
              </p:cNvSpPr>
              <p:nvPr/>
            </p:nvSpPr>
            <p:spPr bwMode="auto">
              <a:xfrm>
                <a:off x="3748" y="1664"/>
                <a:ext cx="22" cy="21"/>
              </a:xfrm>
              <a:custGeom>
                <a:avLst/>
                <a:gdLst>
                  <a:gd name="T0" fmla="*/ 22 w 22"/>
                  <a:gd name="T1" fmla="*/ 14 h 21"/>
                  <a:gd name="T2" fmla="*/ 16 w 22"/>
                  <a:gd name="T3" fmla="*/ 0 h 21"/>
                  <a:gd name="T4" fmla="*/ 0 w 22"/>
                  <a:gd name="T5" fmla="*/ 6 h 21"/>
                  <a:gd name="T6" fmla="*/ 6 w 22"/>
                  <a:gd name="T7" fmla="*/ 21 h 21"/>
                  <a:gd name="T8" fmla="*/ 22 w 22"/>
                  <a:gd name="T9" fmla="*/ 14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1"/>
                  <a:gd name="T17" fmla="*/ 22 w 22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1">
                    <a:moveTo>
                      <a:pt x="22" y="14"/>
                    </a:moveTo>
                    <a:lnTo>
                      <a:pt x="16" y="0"/>
                    </a:lnTo>
                    <a:lnTo>
                      <a:pt x="0" y="6"/>
                    </a:lnTo>
                    <a:lnTo>
                      <a:pt x="6" y="21"/>
                    </a:lnTo>
                    <a:lnTo>
                      <a:pt x="22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13" name="Freeform 1026"/>
              <p:cNvSpPr>
                <a:spLocks/>
              </p:cNvSpPr>
              <p:nvPr/>
            </p:nvSpPr>
            <p:spPr bwMode="auto">
              <a:xfrm>
                <a:off x="3719" y="1676"/>
                <a:ext cx="20" cy="20"/>
              </a:xfrm>
              <a:custGeom>
                <a:avLst/>
                <a:gdLst>
                  <a:gd name="T0" fmla="*/ 20 w 20"/>
                  <a:gd name="T1" fmla="*/ 14 h 20"/>
                  <a:gd name="T2" fmla="*/ 15 w 20"/>
                  <a:gd name="T3" fmla="*/ 0 h 20"/>
                  <a:gd name="T4" fmla="*/ 0 w 20"/>
                  <a:gd name="T5" fmla="*/ 5 h 20"/>
                  <a:gd name="T6" fmla="*/ 5 w 20"/>
                  <a:gd name="T7" fmla="*/ 20 h 20"/>
                  <a:gd name="T8" fmla="*/ 20 w 20"/>
                  <a:gd name="T9" fmla="*/ 14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4"/>
                    </a:moveTo>
                    <a:lnTo>
                      <a:pt x="15" y="0"/>
                    </a:lnTo>
                    <a:lnTo>
                      <a:pt x="0" y="5"/>
                    </a:lnTo>
                    <a:lnTo>
                      <a:pt x="5" y="20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14" name="Freeform 1027"/>
              <p:cNvSpPr>
                <a:spLocks/>
              </p:cNvSpPr>
              <p:nvPr/>
            </p:nvSpPr>
            <p:spPr bwMode="auto">
              <a:xfrm>
                <a:off x="3690" y="1686"/>
                <a:ext cx="20" cy="22"/>
              </a:xfrm>
              <a:custGeom>
                <a:avLst/>
                <a:gdLst>
                  <a:gd name="T0" fmla="*/ 20 w 20"/>
                  <a:gd name="T1" fmla="*/ 15 h 22"/>
                  <a:gd name="T2" fmla="*/ 15 w 20"/>
                  <a:gd name="T3" fmla="*/ 0 h 22"/>
                  <a:gd name="T4" fmla="*/ 0 w 20"/>
                  <a:gd name="T5" fmla="*/ 7 h 22"/>
                  <a:gd name="T6" fmla="*/ 5 w 20"/>
                  <a:gd name="T7" fmla="*/ 22 h 22"/>
                  <a:gd name="T8" fmla="*/ 20 w 20"/>
                  <a:gd name="T9" fmla="*/ 15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2"/>
                  <a:gd name="T17" fmla="*/ 20 w 20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2">
                    <a:moveTo>
                      <a:pt x="20" y="15"/>
                    </a:moveTo>
                    <a:lnTo>
                      <a:pt x="15" y="0"/>
                    </a:lnTo>
                    <a:lnTo>
                      <a:pt x="0" y="7"/>
                    </a:lnTo>
                    <a:lnTo>
                      <a:pt x="5" y="22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15" name="Freeform 1028"/>
              <p:cNvSpPr>
                <a:spLocks/>
              </p:cNvSpPr>
              <p:nvPr/>
            </p:nvSpPr>
            <p:spPr bwMode="auto">
              <a:xfrm>
                <a:off x="3659" y="1698"/>
                <a:ext cx="20" cy="20"/>
              </a:xfrm>
              <a:custGeom>
                <a:avLst/>
                <a:gdLst>
                  <a:gd name="T0" fmla="*/ 20 w 20"/>
                  <a:gd name="T1" fmla="*/ 15 h 20"/>
                  <a:gd name="T2" fmla="*/ 15 w 20"/>
                  <a:gd name="T3" fmla="*/ 0 h 20"/>
                  <a:gd name="T4" fmla="*/ 0 w 20"/>
                  <a:gd name="T5" fmla="*/ 6 h 20"/>
                  <a:gd name="T6" fmla="*/ 6 w 20"/>
                  <a:gd name="T7" fmla="*/ 20 h 20"/>
                  <a:gd name="T8" fmla="*/ 20 w 20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5"/>
                    </a:moveTo>
                    <a:lnTo>
                      <a:pt x="15" y="0"/>
                    </a:lnTo>
                    <a:lnTo>
                      <a:pt x="0" y="6"/>
                    </a:lnTo>
                    <a:lnTo>
                      <a:pt x="6" y="20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16" name="Freeform 1029"/>
              <p:cNvSpPr>
                <a:spLocks/>
              </p:cNvSpPr>
              <p:nvPr/>
            </p:nvSpPr>
            <p:spPr bwMode="auto">
              <a:xfrm>
                <a:off x="3630" y="1709"/>
                <a:ext cx="20" cy="21"/>
              </a:xfrm>
              <a:custGeom>
                <a:avLst/>
                <a:gdLst>
                  <a:gd name="T0" fmla="*/ 20 w 20"/>
                  <a:gd name="T1" fmla="*/ 15 h 21"/>
                  <a:gd name="T2" fmla="*/ 15 w 20"/>
                  <a:gd name="T3" fmla="*/ 0 h 21"/>
                  <a:gd name="T4" fmla="*/ 0 w 20"/>
                  <a:gd name="T5" fmla="*/ 7 h 21"/>
                  <a:gd name="T6" fmla="*/ 5 w 20"/>
                  <a:gd name="T7" fmla="*/ 21 h 21"/>
                  <a:gd name="T8" fmla="*/ 20 w 20"/>
                  <a:gd name="T9" fmla="*/ 15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1"/>
                  <a:gd name="T17" fmla="*/ 20 w 20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1">
                    <a:moveTo>
                      <a:pt x="20" y="15"/>
                    </a:moveTo>
                    <a:lnTo>
                      <a:pt x="15" y="0"/>
                    </a:lnTo>
                    <a:lnTo>
                      <a:pt x="0" y="7"/>
                    </a:lnTo>
                    <a:lnTo>
                      <a:pt x="5" y="21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17" name="Freeform 1030"/>
              <p:cNvSpPr>
                <a:spLocks/>
              </p:cNvSpPr>
              <p:nvPr/>
            </p:nvSpPr>
            <p:spPr bwMode="auto">
              <a:xfrm>
                <a:off x="3599" y="1721"/>
                <a:ext cx="20" cy="20"/>
              </a:xfrm>
              <a:custGeom>
                <a:avLst/>
                <a:gdLst>
                  <a:gd name="T0" fmla="*/ 20 w 20"/>
                  <a:gd name="T1" fmla="*/ 15 h 20"/>
                  <a:gd name="T2" fmla="*/ 15 w 20"/>
                  <a:gd name="T3" fmla="*/ 0 h 20"/>
                  <a:gd name="T4" fmla="*/ 0 w 20"/>
                  <a:gd name="T5" fmla="*/ 5 h 20"/>
                  <a:gd name="T6" fmla="*/ 6 w 20"/>
                  <a:gd name="T7" fmla="*/ 20 h 20"/>
                  <a:gd name="T8" fmla="*/ 20 w 20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5"/>
                    </a:moveTo>
                    <a:lnTo>
                      <a:pt x="15" y="0"/>
                    </a:lnTo>
                    <a:lnTo>
                      <a:pt x="0" y="5"/>
                    </a:lnTo>
                    <a:lnTo>
                      <a:pt x="6" y="20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18" name="Freeform 1031"/>
              <p:cNvSpPr>
                <a:spLocks/>
              </p:cNvSpPr>
              <p:nvPr/>
            </p:nvSpPr>
            <p:spPr bwMode="auto">
              <a:xfrm>
                <a:off x="3570" y="1732"/>
                <a:ext cx="20" cy="20"/>
              </a:xfrm>
              <a:custGeom>
                <a:avLst/>
                <a:gdLst>
                  <a:gd name="T0" fmla="*/ 20 w 20"/>
                  <a:gd name="T1" fmla="*/ 14 h 20"/>
                  <a:gd name="T2" fmla="*/ 15 w 20"/>
                  <a:gd name="T3" fmla="*/ 0 h 20"/>
                  <a:gd name="T4" fmla="*/ 0 w 20"/>
                  <a:gd name="T5" fmla="*/ 5 h 20"/>
                  <a:gd name="T6" fmla="*/ 5 w 20"/>
                  <a:gd name="T7" fmla="*/ 20 h 20"/>
                  <a:gd name="T8" fmla="*/ 20 w 20"/>
                  <a:gd name="T9" fmla="*/ 14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4"/>
                    </a:moveTo>
                    <a:lnTo>
                      <a:pt x="15" y="0"/>
                    </a:lnTo>
                    <a:lnTo>
                      <a:pt x="0" y="5"/>
                    </a:lnTo>
                    <a:lnTo>
                      <a:pt x="5" y="20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19" name="Freeform 1032"/>
              <p:cNvSpPr>
                <a:spLocks/>
              </p:cNvSpPr>
              <p:nvPr/>
            </p:nvSpPr>
            <p:spPr bwMode="auto">
              <a:xfrm>
                <a:off x="3539" y="1744"/>
                <a:ext cx="20" cy="20"/>
              </a:xfrm>
              <a:custGeom>
                <a:avLst/>
                <a:gdLst>
                  <a:gd name="T0" fmla="*/ 20 w 20"/>
                  <a:gd name="T1" fmla="*/ 14 h 20"/>
                  <a:gd name="T2" fmla="*/ 15 w 20"/>
                  <a:gd name="T3" fmla="*/ 0 h 20"/>
                  <a:gd name="T4" fmla="*/ 0 w 20"/>
                  <a:gd name="T5" fmla="*/ 5 h 20"/>
                  <a:gd name="T6" fmla="*/ 6 w 20"/>
                  <a:gd name="T7" fmla="*/ 20 h 20"/>
                  <a:gd name="T8" fmla="*/ 20 w 20"/>
                  <a:gd name="T9" fmla="*/ 14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4"/>
                    </a:moveTo>
                    <a:lnTo>
                      <a:pt x="15" y="0"/>
                    </a:lnTo>
                    <a:lnTo>
                      <a:pt x="0" y="5"/>
                    </a:lnTo>
                    <a:lnTo>
                      <a:pt x="6" y="20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20" name="Freeform 1033"/>
              <p:cNvSpPr>
                <a:spLocks/>
              </p:cNvSpPr>
              <p:nvPr/>
            </p:nvSpPr>
            <p:spPr bwMode="auto">
              <a:xfrm>
                <a:off x="3510" y="1754"/>
                <a:ext cx="20" cy="20"/>
              </a:xfrm>
              <a:custGeom>
                <a:avLst/>
                <a:gdLst>
                  <a:gd name="T0" fmla="*/ 20 w 20"/>
                  <a:gd name="T1" fmla="*/ 15 h 20"/>
                  <a:gd name="T2" fmla="*/ 15 w 20"/>
                  <a:gd name="T3" fmla="*/ 0 h 20"/>
                  <a:gd name="T4" fmla="*/ 0 w 20"/>
                  <a:gd name="T5" fmla="*/ 6 h 20"/>
                  <a:gd name="T6" fmla="*/ 5 w 20"/>
                  <a:gd name="T7" fmla="*/ 20 h 20"/>
                  <a:gd name="T8" fmla="*/ 20 w 20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5"/>
                    </a:moveTo>
                    <a:lnTo>
                      <a:pt x="15" y="0"/>
                    </a:lnTo>
                    <a:lnTo>
                      <a:pt x="0" y="6"/>
                    </a:lnTo>
                    <a:lnTo>
                      <a:pt x="5" y="20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21" name="Freeform 1034"/>
              <p:cNvSpPr>
                <a:spLocks/>
              </p:cNvSpPr>
              <p:nvPr/>
            </p:nvSpPr>
            <p:spPr bwMode="auto">
              <a:xfrm>
                <a:off x="3480" y="1766"/>
                <a:ext cx="21" cy="20"/>
              </a:xfrm>
              <a:custGeom>
                <a:avLst/>
                <a:gdLst>
                  <a:gd name="T0" fmla="*/ 21 w 21"/>
                  <a:gd name="T1" fmla="*/ 15 h 20"/>
                  <a:gd name="T2" fmla="*/ 16 w 21"/>
                  <a:gd name="T3" fmla="*/ 0 h 20"/>
                  <a:gd name="T4" fmla="*/ 0 w 21"/>
                  <a:gd name="T5" fmla="*/ 6 h 20"/>
                  <a:gd name="T6" fmla="*/ 5 w 21"/>
                  <a:gd name="T7" fmla="*/ 20 h 20"/>
                  <a:gd name="T8" fmla="*/ 21 w 21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21" y="15"/>
                    </a:moveTo>
                    <a:lnTo>
                      <a:pt x="16" y="0"/>
                    </a:lnTo>
                    <a:lnTo>
                      <a:pt x="0" y="6"/>
                    </a:lnTo>
                    <a:lnTo>
                      <a:pt x="5" y="20"/>
                    </a:lnTo>
                    <a:lnTo>
                      <a:pt x="21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22" name="Freeform 1035"/>
              <p:cNvSpPr>
                <a:spLocks/>
              </p:cNvSpPr>
              <p:nvPr/>
            </p:nvSpPr>
            <p:spPr bwMode="auto">
              <a:xfrm>
                <a:off x="3450" y="1777"/>
                <a:ext cx="20" cy="20"/>
              </a:xfrm>
              <a:custGeom>
                <a:avLst/>
                <a:gdLst>
                  <a:gd name="T0" fmla="*/ 20 w 20"/>
                  <a:gd name="T1" fmla="*/ 15 h 20"/>
                  <a:gd name="T2" fmla="*/ 15 w 20"/>
                  <a:gd name="T3" fmla="*/ 0 h 20"/>
                  <a:gd name="T4" fmla="*/ 0 w 20"/>
                  <a:gd name="T5" fmla="*/ 5 h 20"/>
                  <a:gd name="T6" fmla="*/ 6 w 20"/>
                  <a:gd name="T7" fmla="*/ 20 h 20"/>
                  <a:gd name="T8" fmla="*/ 20 w 20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5"/>
                    </a:moveTo>
                    <a:lnTo>
                      <a:pt x="15" y="0"/>
                    </a:lnTo>
                    <a:lnTo>
                      <a:pt x="0" y="5"/>
                    </a:lnTo>
                    <a:lnTo>
                      <a:pt x="6" y="20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23" name="Freeform 1036"/>
              <p:cNvSpPr>
                <a:spLocks/>
              </p:cNvSpPr>
              <p:nvPr/>
            </p:nvSpPr>
            <p:spPr bwMode="auto">
              <a:xfrm>
                <a:off x="3420" y="1789"/>
                <a:ext cx="21" cy="20"/>
              </a:xfrm>
              <a:custGeom>
                <a:avLst/>
                <a:gdLst>
                  <a:gd name="T0" fmla="*/ 21 w 21"/>
                  <a:gd name="T1" fmla="*/ 15 h 20"/>
                  <a:gd name="T2" fmla="*/ 16 w 21"/>
                  <a:gd name="T3" fmla="*/ 0 h 20"/>
                  <a:gd name="T4" fmla="*/ 0 w 21"/>
                  <a:gd name="T5" fmla="*/ 5 h 20"/>
                  <a:gd name="T6" fmla="*/ 5 w 21"/>
                  <a:gd name="T7" fmla="*/ 20 h 20"/>
                  <a:gd name="T8" fmla="*/ 21 w 21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21" y="15"/>
                    </a:moveTo>
                    <a:lnTo>
                      <a:pt x="16" y="0"/>
                    </a:lnTo>
                    <a:lnTo>
                      <a:pt x="0" y="5"/>
                    </a:lnTo>
                    <a:lnTo>
                      <a:pt x="5" y="20"/>
                    </a:lnTo>
                    <a:lnTo>
                      <a:pt x="21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24" name="Freeform 1037"/>
              <p:cNvSpPr>
                <a:spLocks/>
              </p:cNvSpPr>
              <p:nvPr/>
            </p:nvSpPr>
            <p:spPr bwMode="auto">
              <a:xfrm>
                <a:off x="3390" y="1800"/>
                <a:ext cx="20" cy="20"/>
              </a:xfrm>
              <a:custGeom>
                <a:avLst/>
                <a:gdLst>
                  <a:gd name="T0" fmla="*/ 20 w 20"/>
                  <a:gd name="T1" fmla="*/ 14 h 20"/>
                  <a:gd name="T2" fmla="*/ 15 w 20"/>
                  <a:gd name="T3" fmla="*/ 0 h 20"/>
                  <a:gd name="T4" fmla="*/ 0 w 20"/>
                  <a:gd name="T5" fmla="*/ 5 h 20"/>
                  <a:gd name="T6" fmla="*/ 6 w 20"/>
                  <a:gd name="T7" fmla="*/ 20 h 20"/>
                  <a:gd name="T8" fmla="*/ 20 w 20"/>
                  <a:gd name="T9" fmla="*/ 14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4"/>
                    </a:moveTo>
                    <a:lnTo>
                      <a:pt x="15" y="0"/>
                    </a:lnTo>
                    <a:lnTo>
                      <a:pt x="0" y="5"/>
                    </a:lnTo>
                    <a:lnTo>
                      <a:pt x="6" y="20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25" name="Freeform 1038"/>
              <p:cNvSpPr>
                <a:spLocks/>
              </p:cNvSpPr>
              <p:nvPr/>
            </p:nvSpPr>
            <p:spPr bwMode="auto">
              <a:xfrm>
                <a:off x="3361" y="1812"/>
                <a:ext cx="20" cy="20"/>
              </a:xfrm>
              <a:custGeom>
                <a:avLst/>
                <a:gdLst>
                  <a:gd name="T0" fmla="*/ 20 w 20"/>
                  <a:gd name="T1" fmla="*/ 14 h 20"/>
                  <a:gd name="T2" fmla="*/ 15 w 20"/>
                  <a:gd name="T3" fmla="*/ 0 h 20"/>
                  <a:gd name="T4" fmla="*/ 0 w 20"/>
                  <a:gd name="T5" fmla="*/ 5 h 20"/>
                  <a:gd name="T6" fmla="*/ 5 w 20"/>
                  <a:gd name="T7" fmla="*/ 20 h 20"/>
                  <a:gd name="T8" fmla="*/ 20 w 20"/>
                  <a:gd name="T9" fmla="*/ 14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4"/>
                    </a:moveTo>
                    <a:lnTo>
                      <a:pt x="15" y="0"/>
                    </a:lnTo>
                    <a:lnTo>
                      <a:pt x="0" y="5"/>
                    </a:lnTo>
                    <a:lnTo>
                      <a:pt x="5" y="20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26" name="Freeform 1039"/>
              <p:cNvSpPr>
                <a:spLocks/>
              </p:cNvSpPr>
              <p:nvPr/>
            </p:nvSpPr>
            <p:spPr bwMode="auto">
              <a:xfrm>
                <a:off x="3330" y="1822"/>
                <a:ext cx="20" cy="20"/>
              </a:xfrm>
              <a:custGeom>
                <a:avLst/>
                <a:gdLst>
                  <a:gd name="T0" fmla="*/ 20 w 20"/>
                  <a:gd name="T1" fmla="*/ 15 h 20"/>
                  <a:gd name="T2" fmla="*/ 15 w 20"/>
                  <a:gd name="T3" fmla="*/ 0 h 20"/>
                  <a:gd name="T4" fmla="*/ 0 w 20"/>
                  <a:gd name="T5" fmla="*/ 6 h 20"/>
                  <a:gd name="T6" fmla="*/ 6 w 20"/>
                  <a:gd name="T7" fmla="*/ 20 h 20"/>
                  <a:gd name="T8" fmla="*/ 20 w 20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5"/>
                    </a:moveTo>
                    <a:lnTo>
                      <a:pt x="15" y="0"/>
                    </a:lnTo>
                    <a:lnTo>
                      <a:pt x="0" y="6"/>
                    </a:lnTo>
                    <a:lnTo>
                      <a:pt x="6" y="20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27" name="Freeform 1040"/>
              <p:cNvSpPr>
                <a:spLocks/>
              </p:cNvSpPr>
              <p:nvPr/>
            </p:nvSpPr>
            <p:spPr bwMode="auto">
              <a:xfrm>
                <a:off x="3301" y="1834"/>
                <a:ext cx="20" cy="20"/>
              </a:xfrm>
              <a:custGeom>
                <a:avLst/>
                <a:gdLst>
                  <a:gd name="T0" fmla="*/ 20 w 20"/>
                  <a:gd name="T1" fmla="*/ 15 h 20"/>
                  <a:gd name="T2" fmla="*/ 15 w 20"/>
                  <a:gd name="T3" fmla="*/ 0 h 20"/>
                  <a:gd name="T4" fmla="*/ 0 w 20"/>
                  <a:gd name="T5" fmla="*/ 5 h 20"/>
                  <a:gd name="T6" fmla="*/ 6 w 20"/>
                  <a:gd name="T7" fmla="*/ 20 h 20"/>
                  <a:gd name="T8" fmla="*/ 20 w 20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5"/>
                    </a:moveTo>
                    <a:lnTo>
                      <a:pt x="15" y="0"/>
                    </a:lnTo>
                    <a:lnTo>
                      <a:pt x="0" y="5"/>
                    </a:lnTo>
                    <a:lnTo>
                      <a:pt x="6" y="20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28" name="Freeform 1041"/>
              <p:cNvSpPr>
                <a:spLocks/>
              </p:cNvSpPr>
              <p:nvPr/>
            </p:nvSpPr>
            <p:spPr bwMode="auto">
              <a:xfrm>
                <a:off x="3271" y="1845"/>
                <a:ext cx="20" cy="20"/>
              </a:xfrm>
              <a:custGeom>
                <a:avLst/>
                <a:gdLst>
                  <a:gd name="T0" fmla="*/ 20 w 20"/>
                  <a:gd name="T1" fmla="*/ 14 h 20"/>
                  <a:gd name="T2" fmla="*/ 14 w 20"/>
                  <a:gd name="T3" fmla="*/ 0 h 20"/>
                  <a:gd name="T4" fmla="*/ 0 w 20"/>
                  <a:gd name="T5" fmla="*/ 5 h 20"/>
                  <a:gd name="T6" fmla="*/ 5 w 20"/>
                  <a:gd name="T7" fmla="*/ 20 h 20"/>
                  <a:gd name="T8" fmla="*/ 20 w 20"/>
                  <a:gd name="T9" fmla="*/ 14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4"/>
                    </a:moveTo>
                    <a:lnTo>
                      <a:pt x="14" y="0"/>
                    </a:lnTo>
                    <a:lnTo>
                      <a:pt x="0" y="5"/>
                    </a:lnTo>
                    <a:lnTo>
                      <a:pt x="5" y="20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29" name="Freeform 1042"/>
              <p:cNvSpPr>
                <a:spLocks/>
              </p:cNvSpPr>
              <p:nvPr/>
            </p:nvSpPr>
            <p:spPr bwMode="auto">
              <a:xfrm>
                <a:off x="3241" y="1855"/>
                <a:ext cx="20" cy="22"/>
              </a:xfrm>
              <a:custGeom>
                <a:avLst/>
                <a:gdLst>
                  <a:gd name="T0" fmla="*/ 20 w 20"/>
                  <a:gd name="T1" fmla="*/ 15 h 22"/>
                  <a:gd name="T2" fmla="*/ 15 w 20"/>
                  <a:gd name="T3" fmla="*/ 0 h 22"/>
                  <a:gd name="T4" fmla="*/ 0 w 20"/>
                  <a:gd name="T5" fmla="*/ 7 h 22"/>
                  <a:gd name="T6" fmla="*/ 6 w 20"/>
                  <a:gd name="T7" fmla="*/ 22 h 22"/>
                  <a:gd name="T8" fmla="*/ 20 w 20"/>
                  <a:gd name="T9" fmla="*/ 15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2"/>
                  <a:gd name="T17" fmla="*/ 20 w 20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2">
                    <a:moveTo>
                      <a:pt x="20" y="15"/>
                    </a:moveTo>
                    <a:lnTo>
                      <a:pt x="15" y="0"/>
                    </a:lnTo>
                    <a:lnTo>
                      <a:pt x="0" y="7"/>
                    </a:lnTo>
                    <a:lnTo>
                      <a:pt x="6" y="22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30" name="Freeform 1043"/>
              <p:cNvSpPr>
                <a:spLocks/>
              </p:cNvSpPr>
              <p:nvPr/>
            </p:nvSpPr>
            <p:spPr bwMode="auto">
              <a:xfrm>
                <a:off x="3211" y="1867"/>
                <a:ext cx="20" cy="20"/>
              </a:xfrm>
              <a:custGeom>
                <a:avLst/>
                <a:gdLst>
                  <a:gd name="T0" fmla="*/ 20 w 20"/>
                  <a:gd name="T1" fmla="*/ 15 h 20"/>
                  <a:gd name="T2" fmla="*/ 14 w 20"/>
                  <a:gd name="T3" fmla="*/ 0 h 20"/>
                  <a:gd name="T4" fmla="*/ 0 w 20"/>
                  <a:gd name="T5" fmla="*/ 6 h 20"/>
                  <a:gd name="T6" fmla="*/ 5 w 20"/>
                  <a:gd name="T7" fmla="*/ 20 h 20"/>
                  <a:gd name="T8" fmla="*/ 20 w 20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5"/>
                    </a:moveTo>
                    <a:lnTo>
                      <a:pt x="14" y="0"/>
                    </a:lnTo>
                    <a:lnTo>
                      <a:pt x="0" y="6"/>
                    </a:lnTo>
                    <a:lnTo>
                      <a:pt x="5" y="20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31" name="Freeform 1044"/>
              <p:cNvSpPr>
                <a:spLocks/>
              </p:cNvSpPr>
              <p:nvPr/>
            </p:nvSpPr>
            <p:spPr bwMode="auto">
              <a:xfrm>
                <a:off x="3181" y="1878"/>
                <a:ext cx="20" cy="21"/>
              </a:xfrm>
              <a:custGeom>
                <a:avLst/>
                <a:gdLst>
                  <a:gd name="T0" fmla="*/ 20 w 20"/>
                  <a:gd name="T1" fmla="*/ 15 h 21"/>
                  <a:gd name="T2" fmla="*/ 15 w 20"/>
                  <a:gd name="T3" fmla="*/ 0 h 21"/>
                  <a:gd name="T4" fmla="*/ 0 w 20"/>
                  <a:gd name="T5" fmla="*/ 7 h 21"/>
                  <a:gd name="T6" fmla="*/ 6 w 20"/>
                  <a:gd name="T7" fmla="*/ 21 h 21"/>
                  <a:gd name="T8" fmla="*/ 20 w 20"/>
                  <a:gd name="T9" fmla="*/ 15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1"/>
                  <a:gd name="T17" fmla="*/ 20 w 20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1">
                    <a:moveTo>
                      <a:pt x="20" y="15"/>
                    </a:moveTo>
                    <a:lnTo>
                      <a:pt x="15" y="0"/>
                    </a:lnTo>
                    <a:lnTo>
                      <a:pt x="0" y="7"/>
                    </a:lnTo>
                    <a:lnTo>
                      <a:pt x="6" y="21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32" name="Freeform 1045"/>
              <p:cNvSpPr>
                <a:spLocks/>
              </p:cNvSpPr>
              <p:nvPr/>
            </p:nvSpPr>
            <p:spPr bwMode="auto">
              <a:xfrm>
                <a:off x="3151" y="1890"/>
                <a:ext cx="21" cy="20"/>
              </a:xfrm>
              <a:custGeom>
                <a:avLst/>
                <a:gdLst>
                  <a:gd name="T0" fmla="*/ 21 w 21"/>
                  <a:gd name="T1" fmla="*/ 15 h 20"/>
                  <a:gd name="T2" fmla="*/ 16 w 21"/>
                  <a:gd name="T3" fmla="*/ 0 h 20"/>
                  <a:gd name="T4" fmla="*/ 0 w 21"/>
                  <a:gd name="T5" fmla="*/ 5 h 20"/>
                  <a:gd name="T6" fmla="*/ 5 w 21"/>
                  <a:gd name="T7" fmla="*/ 20 h 20"/>
                  <a:gd name="T8" fmla="*/ 21 w 21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21" y="15"/>
                    </a:moveTo>
                    <a:lnTo>
                      <a:pt x="16" y="0"/>
                    </a:lnTo>
                    <a:lnTo>
                      <a:pt x="0" y="5"/>
                    </a:lnTo>
                    <a:lnTo>
                      <a:pt x="5" y="20"/>
                    </a:lnTo>
                    <a:lnTo>
                      <a:pt x="21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33" name="Freeform 1046"/>
              <p:cNvSpPr>
                <a:spLocks/>
              </p:cNvSpPr>
              <p:nvPr/>
            </p:nvSpPr>
            <p:spPr bwMode="auto">
              <a:xfrm>
                <a:off x="3122" y="1901"/>
                <a:ext cx="19" cy="21"/>
              </a:xfrm>
              <a:custGeom>
                <a:avLst/>
                <a:gdLst>
                  <a:gd name="T0" fmla="*/ 19 w 19"/>
                  <a:gd name="T1" fmla="*/ 14 h 21"/>
                  <a:gd name="T2" fmla="*/ 14 w 19"/>
                  <a:gd name="T3" fmla="*/ 0 h 21"/>
                  <a:gd name="T4" fmla="*/ 0 w 19"/>
                  <a:gd name="T5" fmla="*/ 6 h 21"/>
                  <a:gd name="T6" fmla="*/ 5 w 19"/>
                  <a:gd name="T7" fmla="*/ 21 h 21"/>
                  <a:gd name="T8" fmla="*/ 19 w 19"/>
                  <a:gd name="T9" fmla="*/ 14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21"/>
                  <a:gd name="T17" fmla="*/ 19 w 19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21">
                    <a:moveTo>
                      <a:pt x="19" y="14"/>
                    </a:moveTo>
                    <a:lnTo>
                      <a:pt x="14" y="0"/>
                    </a:lnTo>
                    <a:lnTo>
                      <a:pt x="0" y="6"/>
                    </a:lnTo>
                    <a:lnTo>
                      <a:pt x="5" y="21"/>
                    </a:lnTo>
                    <a:lnTo>
                      <a:pt x="1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34" name="Freeform 1047"/>
              <p:cNvSpPr>
                <a:spLocks/>
              </p:cNvSpPr>
              <p:nvPr/>
            </p:nvSpPr>
            <p:spPr bwMode="auto">
              <a:xfrm>
                <a:off x="3091" y="1913"/>
                <a:ext cx="21" cy="20"/>
              </a:xfrm>
              <a:custGeom>
                <a:avLst/>
                <a:gdLst>
                  <a:gd name="T0" fmla="*/ 21 w 21"/>
                  <a:gd name="T1" fmla="*/ 14 h 20"/>
                  <a:gd name="T2" fmla="*/ 16 w 21"/>
                  <a:gd name="T3" fmla="*/ 0 h 20"/>
                  <a:gd name="T4" fmla="*/ 0 w 21"/>
                  <a:gd name="T5" fmla="*/ 5 h 20"/>
                  <a:gd name="T6" fmla="*/ 5 w 21"/>
                  <a:gd name="T7" fmla="*/ 20 h 20"/>
                  <a:gd name="T8" fmla="*/ 21 w 21"/>
                  <a:gd name="T9" fmla="*/ 14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21" y="14"/>
                    </a:moveTo>
                    <a:lnTo>
                      <a:pt x="16" y="0"/>
                    </a:lnTo>
                    <a:lnTo>
                      <a:pt x="0" y="5"/>
                    </a:lnTo>
                    <a:lnTo>
                      <a:pt x="5" y="20"/>
                    </a:lnTo>
                    <a:lnTo>
                      <a:pt x="2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35" name="Freeform 1048"/>
              <p:cNvSpPr>
                <a:spLocks/>
              </p:cNvSpPr>
              <p:nvPr/>
            </p:nvSpPr>
            <p:spPr bwMode="auto">
              <a:xfrm>
                <a:off x="3062" y="1923"/>
                <a:ext cx="20" cy="22"/>
              </a:xfrm>
              <a:custGeom>
                <a:avLst/>
                <a:gdLst>
                  <a:gd name="T0" fmla="*/ 20 w 20"/>
                  <a:gd name="T1" fmla="*/ 15 h 22"/>
                  <a:gd name="T2" fmla="*/ 14 w 20"/>
                  <a:gd name="T3" fmla="*/ 0 h 22"/>
                  <a:gd name="T4" fmla="*/ 0 w 20"/>
                  <a:gd name="T5" fmla="*/ 7 h 22"/>
                  <a:gd name="T6" fmla="*/ 5 w 20"/>
                  <a:gd name="T7" fmla="*/ 22 h 22"/>
                  <a:gd name="T8" fmla="*/ 20 w 20"/>
                  <a:gd name="T9" fmla="*/ 15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2"/>
                  <a:gd name="T17" fmla="*/ 20 w 20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2">
                    <a:moveTo>
                      <a:pt x="20" y="15"/>
                    </a:moveTo>
                    <a:lnTo>
                      <a:pt x="14" y="0"/>
                    </a:lnTo>
                    <a:lnTo>
                      <a:pt x="0" y="7"/>
                    </a:lnTo>
                    <a:lnTo>
                      <a:pt x="5" y="22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36" name="Freeform 1049"/>
              <p:cNvSpPr>
                <a:spLocks/>
              </p:cNvSpPr>
              <p:nvPr/>
            </p:nvSpPr>
            <p:spPr bwMode="auto">
              <a:xfrm>
                <a:off x="3032" y="1935"/>
                <a:ext cx="20" cy="20"/>
              </a:xfrm>
              <a:custGeom>
                <a:avLst/>
                <a:gdLst>
                  <a:gd name="T0" fmla="*/ 20 w 20"/>
                  <a:gd name="T1" fmla="*/ 15 h 20"/>
                  <a:gd name="T2" fmla="*/ 15 w 20"/>
                  <a:gd name="T3" fmla="*/ 0 h 20"/>
                  <a:gd name="T4" fmla="*/ 0 w 20"/>
                  <a:gd name="T5" fmla="*/ 6 h 20"/>
                  <a:gd name="T6" fmla="*/ 6 w 20"/>
                  <a:gd name="T7" fmla="*/ 20 h 20"/>
                  <a:gd name="T8" fmla="*/ 20 w 20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5"/>
                    </a:moveTo>
                    <a:lnTo>
                      <a:pt x="15" y="0"/>
                    </a:lnTo>
                    <a:lnTo>
                      <a:pt x="0" y="6"/>
                    </a:lnTo>
                    <a:lnTo>
                      <a:pt x="6" y="20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37" name="Freeform 1050"/>
              <p:cNvSpPr>
                <a:spLocks/>
              </p:cNvSpPr>
              <p:nvPr/>
            </p:nvSpPr>
            <p:spPr bwMode="auto">
              <a:xfrm>
                <a:off x="3002" y="1946"/>
                <a:ext cx="20" cy="20"/>
              </a:xfrm>
              <a:custGeom>
                <a:avLst/>
                <a:gdLst>
                  <a:gd name="T0" fmla="*/ 20 w 20"/>
                  <a:gd name="T1" fmla="*/ 15 h 20"/>
                  <a:gd name="T2" fmla="*/ 14 w 20"/>
                  <a:gd name="T3" fmla="*/ 0 h 20"/>
                  <a:gd name="T4" fmla="*/ 0 w 20"/>
                  <a:gd name="T5" fmla="*/ 5 h 20"/>
                  <a:gd name="T6" fmla="*/ 5 w 20"/>
                  <a:gd name="T7" fmla="*/ 20 h 20"/>
                  <a:gd name="T8" fmla="*/ 20 w 20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5"/>
                    </a:moveTo>
                    <a:lnTo>
                      <a:pt x="14" y="0"/>
                    </a:lnTo>
                    <a:lnTo>
                      <a:pt x="0" y="5"/>
                    </a:lnTo>
                    <a:lnTo>
                      <a:pt x="5" y="20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38" name="Freeform 1051"/>
              <p:cNvSpPr>
                <a:spLocks/>
              </p:cNvSpPr>
              <p:nvPr/>
            </p:nvSpPr>
            <p:spPr bwMode="auto">
              <a:xfrm>
                <a:off x="2972" y="1958"/>
                <a:ext cx="20" cy="20"/>
              </a:xfrm>
              <a:custGeom>
                <a:avLst/>
                <a:gdLst>
                  <a:gd name="T0" fmla="*/ 20 w 20"/>
                  <a:gd name="T1" fmla="*/ 15 h 20"/>
                  <a:gd name="T2" fmla="*/ 15 w 20"/>
                  <a:gd name="T3" fmla="*/ 0 h 20"/>
                  <a:gd name="T4" fmla="*/ 0 w 20"/>
                  <a:gd name="T5" fmla="*/ 5 h 20"/>
                  <a:gd name="T6" fmla="*/ 6 w 20"/>
                  <a:gd name="T7" fmla="*/ 20 h 20"/>
                  <a:gd name="T8" fmla="*/ 20 w 20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5"/>
                    </a:moveTo>
                    <a:lnTo>
                      <a:pt x="15" y="0"/>
                    </a:lnTo>
                    <a:lnTo>
                      <a:pt x="0" y="5"/>
                    </a:lnTo>
                    <a:lnTo>
                      <a:pt x="6" y="20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39" name="Freeform 1052"/>
              <p:cNvSpPr>
                <a:spLocks/>
              </p:cNvSpPr>
              <p:nvPr/>
            </p:nvSpPr>
            <p:spPr bwMode="auto">
              <a:xfrm>
                <a:off x="2942" y="1969"/>
                <a:ext cx="20" cy="20"/>
              </a:xfrm>
              <a:custGeom>
                <a:avLst/>
                <a:gdLst>
                  <a:gd name="T0" fmla="*/ 20 w 20"/>
                  <a:gd name="T1" fmla="*/ 14 h 20"/>
                  <a:gd name="T2" fmla="*/ 14 w 20"/>
                  <a:gd name="T3" fmla="*/ 0 h 20"/>
                  <a:gd name="T4" fmla="*/ 0 w 20"/>
                  <a:gd name="T5" fmla="*/ 5 h 20"/>
                  <a:gd name="T6" fmla="*/ 5 w 20"/>
                  <a:gd name="T7" fmla="*/ 20 h 20"/>
                  <a:gd name="T8" fmla="*/ 20 w 20"/>
                  <a:gd name="T9" fmla="*/ 14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4"/>
                    </a:moveTo>
                    <a:lnTo>
                      <a:pt x="14" y="0"/>
                    </a:lnTo>
                    <a:lnTo>
                      <a:pt x="0" y="5"/>
                    </a:lnTo>
                    <a:lnTo>
                      <a:pt x="5" y="20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40" name="Freeform 1053"/>
              <p:cNvSpPr>
                <a:spLocks/>
              </p:cNvSpPr>
              <p:nvPr/>
            </p:nvSpPr>
            <p:spPr bwMode="auto">
              <a:xfrm>
                <a:off x="2913" y="1981"/>
                <a:ext cx="19" cy="20"/>
              </a:xfrm>
              <a:custGeom>
                <a:avLst/>
                <a:gdLst>
                  <a:gd name="T0" fmla="*/ 19 w 19"/>
                  <a:gd name="T1" fmla="*/ 14 h 20"/>
                  <a:gd name="T2" fmla="*/ 14 w 19"/>
                  <a:gd name="T3" fmla="*/ 0 h 20"/>
                  <a:gd name="T4" fmla="*/ 0 w 19"/>
                  <a:gd name="T5" fmla="*/ 5 h 20"/>
                  <a:gd name="T6" fmla="*/ 5 w 19"/>
                  <a:gd name="T7" fmla="*/ 20 h 20"/>
                  <a:gd name="T8" fmla="*/ 19 w 19"/>
                  <a:gd name="T9" fmla="*/ 14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20"/>
                  <a:gd name="T17" fmla="*/ 19 w 19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20">
                    <a:moveTo>
                      <a:pt x="19" y="14"/>
                    </a:moveTo>
                    <a:lnTo>
                      <a:pt x="14" y="0"/>
                    </a:lnTo>
                    <a:lnTo>
                      <a:pt x="0" y="5"/>
                    </a:lnTo>
                    <a:lnTo>
                      <a:pt x="5" y="20"/>
                    </a:lnTo>
                    <a:lnTo>
                      <a:pt x="1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41" name="Freeform 1054"/>
              <p:cNvSpPr>
                <a:spLocks/>
              </p:cNvSpPr>
              <p:nvPr/>
            </p:nvSpPr>
            <p:spPr bwMode="auto">
              <a:xfrm>
                <a:off x="2882" y="1991"/>
                <a:ext cx="20" cy="20"/>
              </a:xfrm>
              <a:custGeom>
                <a:avLst/>
                <a:gdLst>
                  <a:gd name="T0" fmla="*/ 20 w 20"/>
                  <a:gd name="T1" fmla="*/ 15 h 20"/>
                  <a:gd name="T2" fmla="*/ 15 w 20"/>
                  <a:gd name="T3" fmla="*/ 0 h 20"/>
                  <a:gd name="T4" fmla="*/ 0 w 20"/>
                  <a:gd name="T5" fmla="*/ 6 h 20"/>
                  <a:gd name="T6" fmla="*/ 5 w 20"/>
                  <a:gd name="T7" fmla="*/ 20 h 20"/>
                  <a:gd name="T8" fmla="*/ 20 w 20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5"/>
                    </a:moveTo>
                    <a:lnTo>
                      <a:pt x="15" y="0"/>
                    </a:lnTo>
                    <a:lnTo>
                      <a:pt x="0" y="6"/>
                    </a:lnTo>
                    <a:lnTo>
                      <a:pt x="5" y="20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42" name="Freeform 1055"/>
              <p:cNvSpPr>
                <a:spLocks/>
              </p:cNvSpPr>
              <p:nvPr/>
            </p:nvSpPr>
            <p:spPr bwMode="auto">
              <a:xfrm>
                <a:off x="2853" y="2003"/>
                <a:ext cx="20" cy="20"/>
              </a:xfrm>
              <a:custGeom>
                <a:avLst/>
                <a:gdLst>
                  <a:gd name="T0" fmla="*/ 20 w 20"/>
                  <a:gd name="T1" fmla="*/ 15 h 20"/>
                  <a:gd name="T2" fmla="*/ 14 w 20"/>
                  <a:gd name="T3" fmla="*/ 0 h 20"/>
                  <a:gd name="T4" fmla="*/ 0 w 20"/>
                  <a:gd name="T5" fmla="*/ 6 h 20"/>
                  <a:gd name="T6" fmla="*/ 5 w 20"/>
                  <a:gd name="T7" fmla="*/ 20 h 20"/>
                  <a:gd name="T8" fmla="*/ 20 w 20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0" y="15"/>
                    </a:moveTo>
                    <a:lnTo>
                      <a:pt x="14" y="0"/>
                    </a:lnTo>
                    <a:lnTo>
                      <a:pt x="0" y="6"/>
                    </a:lnTo>
                    <a:lnTo>
                      <a:pt x="5" y="20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43" name="Freeform 1056"/>
              <p:cNvSpPr>
                <a:spLocks/>
              </p:cNvSpPr>
              <p:nvPr/>
            </p:nvSpPr>
            <p:spPr bwMode="auto">
              <a:xfrm>
                <a:off x="2822" y="2014"/>
                <a:ext cx="21" cy="20"/>
              </a:xfrm>
              <a:custGeom>
                <a:avLst/>
                <a:gdLst>
                  <a:gd name="T0" fmla="*/ 21 w 21"/>
                  <a:gd name="T1" fmla="*/ 15 h 20"/>
                  <a:gd name="T2" fmla="*/ 16 w 21"/>
                  <a:gd name="T3" fmla="*/ 0 h 20"/>
                  <a:gd name="T4" fmla="*/ 0 w 21"/>
                  <a:gd name="T5" fmla="*/ 5 h 20"/>
                  <a:gd name="T6" fmla="*/ 5 w 21"/>
                  <a:gd name="T7" fmla="*/ 20 h 20"/>
                  <a:gd name="T8" fmla="*/ 21 w 21"/>
                  <a:gd name="T9" fmla="*/ 1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21" y="15"/>
                    </a:moveTo>
                    <a:lnTo>
                      <a:pt x="16" y="0"/>
                    </a:lnTo>
                    <a:lnTo>
                      <a:pt x="0" y="5"/>
                    </a:lnTo>
                    <a:lnTo>
                      <a:pt x="5" y="20"/>
                    </a:lnTo>
                    <a:lnTo>
                      <a:pt x="21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444" name="Freeform 1057"/>
              <p:cNvSpPr>
                <a:spLocks/>
              </p:cNvSpPr>
              <p:nvPr/>
            </p:nvSpPr>
            <p:spPr bwMode="auto">
              <a:xfrm>
                <a:off x="2741" y="1993"/>
                <a:ext cx="90" cy="75"/>
              </a:xfrm>
              <a:custGeom>
                <a:avLst/>
                <a:gdLst>
                  <a:gd name="T0" fmla="*/ 61 w 90"/>
                  <a:gd name="T1" fmla="*/ 0 h 75"/>
                  <a:gd name="T2" fmla="*/ 0 w 90"/>
                  <a:gd name="T3" fmla="*/ 67 h 75"/>
                  <a:gd name="T4" fmla="*/ 90 w 90"/>
                  <a:gd name="T5" fmla="*/ 75 h 75"/>
                  <a:gd name="T6" fmla="*/ 61 w 90"/>
                  <a:gd name="T7" fmla="*/ 0 h 7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75"/>
                  <a:gd name="T14" fmla="*/ 90 w 90"/>
                  <a:gd name="T15" fmla="*/ 75 h 7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75">
                    <a:moveTo>
                      <a:pt x="61" y="0"/>
                    </a:moveTo>
                    <a:lnTo>
                      <a:pt x="0" y="67"/>
                    </a:lnTo>
                    <a:lnTo>
                      <a:pt x="90" y="75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grpSp>
          <p:nvGrpSpPr>
            <p:cNvPr id="7293" name="Group 1115"/>
            <p:cNvGrpSpPr>
              <a:grpSpLocks/>
            </p:cNvGrpSpPr>
            <p:nvPr/>
          </p:nvGrpSpPr>
          <p:grpSpPr bwMode="auto">
            <a:xfrm>
              <a:off x="1396" y="2198"/>
              <a:ext cx="1680" cy="685"/>
              <a:chOff x="1396" y="2198"/>
              <a:chExt cx="1680" cy="685"/>
            </a:xfrm>
          </p:grpSpPr>
          <p:sp>
            <p:nvSpPr>
              <p:cNvPr id="7331" name="Freeform 1059"/>
              <p:cNvSpPr>
                <a:spLocks/>
              </p:cNvSpPr>
              <p:nvPr/>
            </p:nvSpPr>
            <p:spPr bwMode="auto">
              <a:xfrm>
                <a:off x="1396" y="2198"/>
                <a:ext cx="22" cy="20"/>
              </a:xfrm>
              <a:custGeom>
                <a:avLst/>
                <a:gdLst>
                  <a:gd name="T0" fmla="*/ 7 w 22"/>
                  <a:gd name="T1" fmla="*/ 0 h 20"/>
                  <a:gd name="T2" fmla="*/ 0 w 22"/>
                  <a:gd name="T3" fmla="*/ 14 h 20"/>
                  <a:gd name="T4" fmla="*/ 15 w 22"/>
                  <a:gd name="T5" fmla="*/ 20 h 20"/>
                  <a:gd name="T6" fmla="*/ 22 w 22"/>
                  <a:gd name="T7" fmla="*/ 5 h 20"/>
                  <a:gd name="T8" fmla="*/ 7 w 22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0"/>
                  <a:gd name="T17" fmla="*/ 22 w 22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0">
                    <a:moveTo>
                      <a:pt x="7" y="0"/>
                    </a:moveTo>
                    <a:lnTo>
                      <a:pt x="0" y="14"/>
                    </a:lnTo>
                    <a:lnTo>
                      <a:pt x="15" y="20"/>
                    </a:lnTo>
                    <a:lnTo>
                      <a:pt x="22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32" name="Freeform 1060"/>
              <p:cNvSpPr>
                <a:spLocks/>
              </p:cNvSpPr>
              <p:nvPr/>
            </p:nvSpPr>
            <p:spPr bwMode="auto">
              <a:xfrm>
                <a:off x="1426" y="2208"/>
                <a:ext cx="21" cy="22"/>
              </a:xfrm>
              <a:custGeom>
                <a:avLst/>
                <a:gdLst>
                  <a:gd name="T0" fmla="*/ 6 w 21"/>
                  <a:gd name="T1" fmla="*/ 0 h 22"/>
                  <a:gd name="T2" fmla="*/ 0 w 21"/>
                  <a:gd name="T3" fmla="*/ 15 h 22"/>
                  <a:gd name="T4" fmla="*/ 14 w 21"/>
                  <a:gd name="T5" fmla="*/ 22 h 22"/>
                  <a:gd name="T6" fmla="*/ 21 w 21"/>
                  <a:gd name="T7" fmla="*/ 7 h 22"/>
                  <a:gd name="T8" fmla="*/ 6 w 21"/>
                  <a:gd name="T9" fmla="*/ 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2"/>
                  <a:gd name="T17" fmla="*/ 21 w 21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2">
                    <a:moveTo>
                      <a:pt x="6" y="0"/>
                    </a:moveTo>
                    <a:lnTo>
                      <a:pt x="0" y="15"/>
                    </a:lnTo>
                    <a:lnTo>
                      <a:pt x="14" y="22"/>
                    </a:lnTo>
                    <a:lnTo>
                      <a:pt x="21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33" name="Freeform 1061"/>
              <p:cNvSpPr>
                <a:spLocks/>
              </p:cNvSpPr>
              <p:nvPr/>
            </p:nvSpPr>
            <p:spPr bwMode="auto">
              <a:xfrm>
                <a:off x="1455" y="2220"/>
                <a:ext cx="21" cy="22"/>
              </a:xfrm>
              <a:custGeom>
                <a:avLst/>
                <a:gdLst>
                  <a:gd name="T0" fmla="*/ 7 w 21"/>
                  <a:gd name="T1" fmla="*/ 0 h 22"/>
                  <a:gd name="T2" fmla="*/ 0 w 21"/>
                  <a:gd name="T3" fmla="*/ 15 h 22"/>
                  <a:gd name="T4" fmla="*/ 15 w 21"/>
                  <a:gd name="T5" fmla="*/ 22 h 22"/>
                  <a:gd name="T6" fmla="*/ 21 w 21"/>
                  <a:gd name="T7" fmla="*/ 7 h 22"/>
                  <a:gd name="T8" fmla="*/ 7 w 21"/>
                  <a:gd name="T9" fmla="*/ 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2"/>
                  <a:gd name="T17" fmla="*/ 21 w 21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2">
                    <a:moveTo>
                      <a:pt x="7" y="0"/>
                    </a:moveTo>
                    <a:lnTo>
                      <a:pt x="0" y="15"/>
                    </a:lnTo>
                    <a:lnTo>
                      <a:pt x="15" y="22"/>
                    </a:lnTo>
                    <a:lnTo>
                      <a:pt x="21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34" name="Freeform 1062"/>
              <p:cNvSpPr>
                <a:spLocks/>
              </p:cNvSpPr>
              <p:nvPr/>
            </p:nvSpPr>
            <p:spPr bwMode="auto">
              <a:xfrm>
                <a:off x="1484" y="2232"/>
                <a:ext cx="23" cy="22"/>
              </a:xfrm>
              <a:custGeom>
                <a:avLst/>
                <a:gdLst>
                  <a:gd name="T0" fmla="*/ 7 w 23"/>
                  <a:gd name="T1" fmla="*/ 0 h 22"/>
                  <a:gd name="T2" fmla="*/ 0 w 23"/>
                  <a:gd name="T3" fmla="*/ 15 h 22"/>
                  <a:gd name="T4" fmla="*/ 16 w 23"/>
                  <a:gd name="T5" fmla="*/ 22 h 22"/>
                  <a:gd name="T6" fmla="*/ 23 w 23"/>
                  <a:gd name="T7" fmla="*/ 7 h 22"/>
                  <a:gd name="T8" fmla="*/ 7 w 23"/>
                  <a:gd name="T9" fmla="*/ 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22"/>
                  <a:gd name="T17" fmla="*/ 23 w 23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22">
                    <a:moveTo>
                      <a:pt x="7" y="0"/>
                    </a:moveTo>
                    <a:lnTo>
                      <a:pt x="0" y="15"/>
                    </a:lnTo>
                    <a:lnTo>
                      <a:pt x="16" y="22"/>
                    </a:lnTo>
                    <a:lnTo>
                      <a:pt x="23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35" name="Freeform 1063"/>
              <p:cNvSpPr>
                <a:spLocks/>
              </p:cNvSpPr>
              <p:nvPr/>
            </p:nvSpPr>
            <p:spPr bwMode="auto">
              <a:xfrm>
                <a:off x="1515" y="2244"/>
                <a:ext cx="21" cy="21"/>
              </a:xfrm>
              <a:custGeom>
                <a:avLst/>
                <a:gdLst>
                  <a:gd name="T0" fmla="*/ 7 w 21"/>
                  <a:gd name="T1" fmla="*/ 0 h 21"/>
                  <a:gd name="T2" fmla="*/ 0 w 21"/>
                  <a:gd name="T3" fmla="*/ 15 h 21"/>
                  <a:gd name="T4" fmla="*/ 15 w 21"/>
                  <a:gd name="T5" fmla="*/ 21 h 21"/>
                  <a:gd name="T6" fmla="*/ 21 w 21"/>
                  <a:gd name="T7" fmla="*/ 7 h 21"/>
                  <a:gd name="T8" fmla="*/ 7 w 21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1"/>
                  <a:gd name="T17" fmla="*/ 21 w 2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1">
                    <a:moveTo>
                      <a:pt x="7" y="0"/>
                    </a:moveTo>
                    <a:lnTo>
                      <a:pt x="0" y="15"/>
                    </a:lnTo>
                    <a:lnTo>
                      <a:pt x="15" y="21"/>
                    </a:lnTo>
                    <a:lnTo>
                      <a:pt x="21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36" name="Freeform 1064"/>
              <p:cNvSpPr>
                <a:spLocks/>
              </p:cNvSpPr>
              <p:nvPr/>
            </p:nvSpPr>
            <p:spPr bwMode="auto">
              <a:xfrm>
                <a:off x="1544" y="2256"/>
                <a:ext cx="21" cy="20"/>
              </a:xfrm>
              <a:custGeom>
                <a:avLst/>
                <a:gdLst>
                  <a:gd name="T0" fmla="*/ 7 w 21"/>
                  <a:gd name="T1" fmla="*/ 0 h 20"/>
                  <a:gd name="T2" fmla="*/ 0 w 21"/>
                  <a:gd name="T3" fmla="*/ 15 h 20"/>
                  <a:gd name="T4" fmla="*/ 15 w 21"/>
                  <a:gd name="T5" fmla="*/ 20 h 20"/>
                  <a:gd name="T6" fmla="*/ 21 w 21"/>
                  <a:gd name="T7" fmla="*/ 5 h 20"/>
                  <a:gd name="T8" fmla="*/ 7 w 21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7" y="0"/>
                    </a:moveTo>
                    <a:lnTo>
                      <a:pt x="0" y="15"/>
                    </a:lnTo>
                    <a:lnTo>
                      <a:pt x="15" y="20"/>
                    </a:lnTo>
                    <a:lnTo>
                      <a:pt x="21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37" name="Freeform 1065"/>
              <p:cNvSpPr>
                <a:spLocks/>
              </p:cNvSpPr>
              <p:nvPr/>
            </p:nvSpPr>
            <p:spPr bwMode="auto">
              <a:xfrm>
                <a:off x="1573" y="2268"/>
                <a:ext cx="22" cy="20"/>
              </a:xfrm>
              <a:custGeom>
                <a:avLst/>
                <a:gdLst>
                  <a:gd name="T0" fmla="*/ 7 w 22"/>
                  <a:gd name="T1" fmla="*/ 0 h 20"/>
                  <a:gd name="T2" fmla="*/ 0 w 22"/>
                  <a:gd name="T3" fmla="*/ 15 h 20"/>
                  <a:gd name="T4" fmla="*/ 15 w 22"/>
                  <a:gd name="T5" fmla="*/ 20 h 20"/>
                  <a:gd name="T6" fmla="*/ 22 w 22"/>
                  <a:gd name="T7" fmla="*/ 5 h 20"/>
                  <a:gd name="T8" fmla="*/ 7 w 22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0"/>
                  <a:gd name="T17" fmla="*/ 22 w 22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0">
                    <a:moveTo>
                      <a:pt x="7" y="0"/>
                    </a:moveTo>
                    <a:lnTo>
                      <a:pt x="0" y="15"/>
                    </a:lnTo>
                    <a:lnTo>
                      <a:pt x="15" y="20"/>
                    </a:lnTo>
                    <a:lnTo>
                      <a:pt x="22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38" name="Freeform 1066"/>
              <p:cNvSpPr>
                <a:spLocks/>
              </p:cNvSpPr>
              <p:nvPr/>
            </p:nvSpPr>
            <p:spPr bwMode="auto">
              <a:xfrm>
                <a:off x="1604" y="2280"/>
                <a:ext cx="21" cy="20"/>
              </a:xfrm>
              <a:custGeom>
                <a:avLst/>
                <a:gdLst>
                  <a:gd name="T0" fmla="*/ 7 w 21"/>
                  <a:gd name="T1" fmla="*/ 0 h 20"/>
                  <a:gd name="T2" fmla="*/ 0 w 21"/>
                  <a:gd name="T3" fmla="*/ 15 h 20"/>
                  <a:gd name="T4" fmla="*/ 15 w 21"/>
                  <a:gd name="T5" fmla="*/ 20 h 20"/>
                  <a:gd name="T6" fmla="*/ 21 w 21"/>
                  <a:gd name="T7" fmla="*/ 5 h 20"/>
                  <a:gd name="T8" fmla="*/ 7 w 21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7" y="0"/>
                    </a:moveTo>
                    <a:lnTo>
                      <a:pt x="0" y="15"/>
                    </a:lnTo>
                    <a:lnTo>
                      <a:pt x="15" y="20"/>
                    </a:lnTo>
                    <a:lnTo>
                      <a:pt x="21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39" name="Freeform 1067"/>
              <p:cNvSpPr>
                <a:spLocks/>
              </p:cNvSpPr>
              <p:nvPr/>
            </p:nvSpPr>
            <p:spPr bwMode="auto">
              <a:xfrm>
                <a:off x="1633" y="2292"/>
                <a:ext cx="22" cy="20"/>
              </a:xfrm>
              <a:custGeom>
                <a:avLst/>
                <a:gdLst>
                  <a:gd name="T0" fmla="*/ 7 w 22"/>
                  <a:gd name="T1" fmla="*/ 0 h 20"/>
                  <a:gd name="T2" fmla="*/ 0 w 22"/>
                  <a:gd name="T3" fmla="*/ 15 h 20"/>
                  <a:gd name="T4" fmla="*/ 15 w 22"/>
                  <a:gd name="T5" fmla="*/ 20 h 20"/>
                  <a:gd name="T6" fmla="*/ 22 w 22"/>
                  <a:gd name="T7" fmla="*/ 5 h 20"/>
                  <a:gd name="T8" fmla="*/ 7 w 22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0"/>
                  <a:gd name="T17" fmla="*/ 22 w 22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0">
                    <a:moveTo>
                      <a:pt x="7" y="0"/>
                    </a:moveTo>
                    <a:lnTo>
                      <a:pt x="0" y="15"/>
                    </a:lnTo>
                    <a:lnTo>
                      <a:pt x="15" y="20"/>
                    </a:lnTo>
                    <a:lnTo>
                      <a:pt x="22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40" name="Freeform 1068"/>
              <p:cNvSpPr>
                <a:spLocks/>
              </p:cNvSpPr>
              <p:nvPr/>
            </p:nvSpPr>
            <p:spPr bwMode="auto">
              <a:xfrm>
                <a:off x="1663" y="2304"/>
                <a:ext cx="21" cy="20"/>
              </a:xfrm>
              <a:custGeom>
                <a:avLst/>
                <a:gdLst>
                  <a:gd name="T0" fmla="*/ 6 w 21"/>
                  <a:gd name="T1" fmla="*/ 0 h 20"/>
                  <a:gd name="T2" fmla="*/ 0 w 21"/>
                  <a:gd name="T3" fmla="*/ 15 h 20"/>
                  <a:gd name="T4" fmla="*/ 14 w 21"/>
                  <a:gd name="T5" fmla="*/ 20 h 20"/>
                  <a:gd name="T6" fmla="*/ 21 w 21"/>
                  <a:gd name="T7" fmla="*/ 5 h 20"/>
                  <a:gd name="T8" fmla="*/ 6 w 21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6" y="0"/>
                    </a:moveTo>
                    <a:lnTo>
                      <a:pt x="0" y="15"/>
                    </a:lnTo>
                    <a:lnTo>
                      <a:pt x="14" y="20"/>
                    </a:lnTo>
                    <a:lnTo>
                      <a:pt x="21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41" name="Freeform 1069"/>
              <p:cNvSpPr>
                <a:spLocks/>
              </p:cNvSpPr>
              <p:nvPr/>
            </p:nvSpPr>
            <p:spPr bwMode="auto">
              <a:xfrm>
                <a:off x="1692" y="2315"/>
                <a:ext cx="23" cy="21"/>
              </a:xfrm>
              <a:custGeom>
                <a:avLst/>
                <a:gdLst>
                  <a:gd name="T0" fmla="*/ 7 w 23"/>
                  <a:gd name="T1" fmla="*/ 0 h 21"/>
                  <a:gd name="T2" fmla="*/ 0 w 23"/>
                  <a:gd name="T3" fmla="*/ 14 h 21"/>
                  <a:gd name="T4" fmla="*/ 16 w 23"/>
                  <a:gd name="T5" fmla="*/ 21 h 21"/>
                  <a:gd name="T6" fmla="*/ 23 w 23"/>
                  <a:gd name="T7" fmla="*/ 6 h 21"/>
                  <a:gd name="T8" fmla="*/ 7 w 23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21"/>
                  <a:gd name="T17" fmla="*/ 23 w 23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21">
                    <a:moveTo>
                      <a:pt x="7" y="0"/>
                    </a:moveTo>
                    <a:lnTo>
                      <a:pt x="0" y="14"/>
                    </a:lnTo>
                    <a:lnTo>
                      <a:pt x="16" y="21"/>
                    </a:lnTo>
                    <a:lnTo>
                      <a:pt x="23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42" name="Freeform 1070"/>
              <p:cNvSpPr>
                <a:spLocks/>
              </p:cNvSpPr>
              <p:nvPr/>
            </p:nvSpPr>
            <p:spPr bwMode="auto">
              <a:xfrm>
                <a:off x="1723" y="2327"/>
                <a:ext cx="21" cy="21"/>
              </a:xfrm>
              <a:custGeom>
                <a:avLst/>
                <a:gdLst>
                  <a:gd name="T0" fmla="*/ 6 w 21"/>
                  <a:gd name="T1" fmla="*/ 0 h 21"/>
                  <a:gd name="T2" fmla="*/ 0 w 21"/>
                  <a:gd name="T3" fmla="*/ 14 h 21"/>
                  <a:gd name="T4" fmla="*/ 14 w 21"/>
                  <a:gd name="T5" fmla="*/ 21 h 21"/>
                  <a:gd name="T6" fmla="*/ 21 w 21"/>
                  <a:gd name="T7" fmla="*/ 6 h 21"/>
                  <a:gd name="T8" fmla="*/ 6 w 21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1"/>
                  <a:gd name="T17" fmla="*/ 21 w 2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1">
                    <a:moveTo>
                      <a:pt x="6" y="0"/>
                    </a:moveTo>
                    <a:lnTo>
                      <a:pt x="0" y="14"/>
                    </a:lnTo>
                    <a:lnTo>
                      <a:pt x="14" y="21"/>
                    </a:lnTo>
                    <a:lnTo>
                      <a:pt x="21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43" name="Freeform 1071"/>
              <p:cNvSpPr>
                <a:spLocks/>
              </p:cNvSpPr>
              <p:nvPr/>
            </p:nvSpPr>
            <p:spPr bwMode="auto">
              <a:xfrm>
                <a:off x="1752" y="2339"/>
                <a:ext cx="21" cy="21"/>
              </a:xfrm>
              <a:custGeom>
                <a:avLst/>
                <a:gdLst>
                  <a:gd name="T0" fmla="*/ 6 w 21"/>
                  <a:gd name="T1" fmla="*/ 0 h 21"/>
                  <a:gd name="T2" fmla="*/ 0 w 21"/>
                  <a:gd name="T3" fmla="*/ 14 h 21"/>
                  <a:gd name="T4" fmla="*/ 14 w 21"/>
                  <a:gd name="T5" fmla="*/ 21 h 21"/>
                  <a:gd name="T6" fmla="*/ 21 w 21"/>
                  <a:gd name="T7" fmla="*/ 6 h 21"/>
                  <a:gd name="T8" fmla="*/ 6 w 21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1"/>
                  <a:gd name="T17" fmla="*/ 21 w 2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1">
                    <a:moveTo>
                      <a:pt x="6" y="0"/>
                    </a:moveTo>
                    <a:lnTo>
                      <a:pt x="0" y="14"/>
                    </a:lnTo>
                    <a:lnTo>
                      <a:pt x="14" y="21"/>
                    </a:lnTo>
                    <a:lnTo>
                      <a:pt x="21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44" name="Freeform 1072"/>
              <p:cNvSpPr>
                <a:spLocks/>
              </p:cNvSpPr>
              <p:nvPr/>
            </p:nvSpPr>
            <p:spPr bwMode="auto">
              <a:xfrm>
                <a:off x="1781" y="2351"/>
                <a:ext cx="21" cy="21"/>
              </a:xfrm>
              <a:custGeom>
                <a:avLst/>
                <a:gdLst>
                  <a:gd name="T0" fmla="*/ 7 w 21"/>
                  <a:gd name="T1" fmla="*/ 0 h 21"/>
                  <a:gd name="T2" fmla="*/ 0 w 21"/>
                  <a:gd name="T3" fmla="*/ 14 h 21"/>
                  <a:gd name="T4" fmla="*/ 15 w 21"/>
                  <a:gd name="T5" fmla="*/ 21 h 21"/>
                  <a:gd name="T6" fmla="*/ 21 w 21"/>
                  <a:gd name="T7" fmla="*/ 6 h 21"/>
                  <a:gd name="T8" fmla="*/ 7 w 21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1"/>
                  <a:gd name="T17" fmla="*/ 21 w 2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1">
                    <a:moveTo>
                      <a:pt x="7" y="0"/>
                    </a:moveTo>
                    <a:lnTo>
                      <a:pt x="0" y="14"/>
                    </a:lnTo>
                    <a:lnTo>
                      <a:pt x="15" y="21"/>
                    </a:lnTo>
                    <a:lnTo>
                      <a:pt x="21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45" name="Freeform 1073"/>
              <p:cNvSpPr>
                <a:spLocks/>
              </p:cNvSpPr>
              <p:nvPr/>
            </p:nvSpPr>
            <p:spPr bwMode="auto">
              <a:xfrm>
                <a:off x="1812" y="2363"/>
                <a:ext cx="21" cy="21"/>
              </a:xfrm>
              <a:custGeom>
                <a:avLst/>
                <a:gdLst>
                  <a:gd name="T0" fmla="*/ 6 w 21"/>
                  <a:gd name="T1" fmla="*/ 0 h 21"/>
                  <a:gd name="T2" fmla="*/ 0 w 21"/>
                  <a:gd name="T3" fmla="*/ 14 h 21"/>
                  <a:gd name="T4" fmla="*/ 14 w 21"/>
                  <a:gd name="T5" fmla="*/ 21 h 21"/>
                  <a:gd name="T6" fmla="*/ 21 w 21"/>
                  <a:gd name="T7" fmla="*/ 6 h 21"/>
                  <a:gd name="T8" fmla="*/ 6 w 21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1"/>
                  <a:gd name="T17" fmla="*/ 21 w 2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1">
                    <a:moveTo>
                      <a:pt x="6" y="0"/>
                    </a:moveTo>
                    <a:lnTo>
                      <a:pt x="0" y="14"/>
                    </a:lnTo>
                    <a:lnTo>
                      <a:pt x="14" y="21"/>
                    </a:lnTo>
                    <a:lnTo>
                      <a:pt x="21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46" name="Freeform 1074"/>
              <p:cNvSpPr>
                <a:spLocks/>
              </p:cNvSpPr>
              <p:nvPr/>
            </p:nvSpPr>
            <p:spPr bwMode="auto">
              <a:xfrm>
                <a:off x="1841" y="2375"/>
                <a:ext cx="21" cy="20"/>
              </a:xfrm>
              <a:custGeom>
                <a:avLst/>
                <a:gdLst>
                  <a:gd name="T0" fmla="*/ 7 w 21"/>
                  <a:gd name="T1" fmla="*/ 0 h 20"/>
                  <a:gd name="T2" fmla="*/ 0 w 21"/>
                  <a:gd name="T3" fmla="*/ 14 h 20"/>
                  <a:gd name="T4" fmla="*/ 15 w 21"/>
                  <a:gd name="T5" fmla="*/ 20 h 20"/>
                  <a:gd name="T6" fmla="*/ 21 w 21"/>
                  <a:gd name="T7" fmla="*/ 5 h 20"/>
                  <a:gd name="T8" fmla="*/ 7 w 21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7" y="0"/>
                    </a:moveTo>
                    <a:lnTo>
                      <a:pt x="0" y="14"/>
                    </a:lnTo>
                    <a:lnTo>
                      <a:pt x="15" y="20"/>
                    </a:lnTo>
                    <a:lnTo>
                      <a:pt x="21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47" name="Freeform 1075"/>
              <p:cNvSpPr>
                <a:spLocks/>
              </p:cNvSpPr>
              <p:nvPr/>
            </p:nvSpPr>
            <p:spPr bwMode="auto">
              <a:xfrm>
                <a:off x="1870" y="2387"/>
                <a:ext cx="22" cy="20"/>
              </a:xfrm>
              <a:custGeom>
                <a:avLst/>
                <a:gdLst>
                  <a:gd name="T0" fmla="*/ 7 w 22"/>
                  <a:gd name="T1" fmla="*/ 0 h 20"/>
                  <a:gd name="T2" fmla="*/ 0 w 22"/>
                  <a:gd name="T3" fmla="*/ 14 h 20"/>
                  <a:gd name="T4" fmla="*/ 15 w 22"/>
                  <a:gd name="T5" fmla="*/ 20 h 20"/>
                  <a:gd name="T6" fmla="*/ 22 w 22"/>
                  <a:gd name="T7" fmla="*/ 5 h 20"/>
                  <a:gd name="T8" fmla="*/ 7 w 22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0"/>
                  <a:gd name="T17" fmla="*/ 22 w 22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0">
                    <a:moveTo>
                      <a:pt x="7" y="0"/>
                    </a:moveTo>
                    <a:lnTo>
                      <a:pt x="0" y="14"/>
                    </a:lnTo>
                    <a:lnTo>
                      <a:pt x="15" y="20"/>
                    </a:lnTo>
                    <a:lnTo>
                      <a:pt x="22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48" name="Freeform 1076"/>
              <p:cNvSpPr>
                <a:spLocks/>
              </p:cNvSpPr>
              <p:nvPr/>
            </p:nvSpPr>
            <p:spPr bwMode="auto">
              <a:xfrm>
                <a:off x="1900" y="2399"/>
                <a:ext cx="22" cy="20"/>
              </a:xfrm>
              <a:custGeom>
                <a:avLst/>
                <a:gdLst>
                  <a:gd name="T0" fmla="*/ 6 w 22"/>
                  <a:gd name="T1" fmla="*/ 0 h 20"/>
                  <a:gd name="T2" fmla="*/ 0 w 22"/>
                  <a:gd name="T3" fmla="*/ 14 h 20"/>
                  <a:gd name="T4" fmla="*/ 16 w 22"/>
                  <a:gd name="T5" fmla="*/ 20 h 20"/>
                  <a:gd name="T6" fmla="*/ 22 w 22"/>
                  <a:gd name="T7" fmla="*/ 5 h 20"/>
                  <a:gd name="T8" fmla="*/ 6 w 22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0"/>
                  <a:gd name="T17" fmla="*/ 22 w 22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0">
                    <a:moveTo>
                      <a:pt x="6" y="0"/>
                    </a:moveTo>
                    <a:lnTo>
                      <a:pt x="0" y="14"/>
                    </a:lnTo>
                    <a:lnTo>
                      <a:pt x="16" y="20"/>
                    </a:lnTo>
                    <a:lnTo>
                      <a:pt x="22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49" name="Freeform 1077"/>
              <p:cNvSpPr>
                <a:spLocks/>
              </p:cNvSpPr>
              <p:nvPr/>
            </p:nvSpPr>
            <p:spPr bwMode="auto">
              <a:xfrm>
                <a:off x="1930" y="2411"/>
                <a:ext cx="21" cy="20"/>
              </a:xfrm>
              <a:custGeom>
                <a:avLst/>
                <a:gdLst>
                  <a:gd name="T0" fmla="*/ 7 w 21"/>
                  <a:gd name="T1" fmla="*/ 0 h 20"/>
                  <a:gd name="T2" fmla="*/ 0 w 21"/>
                  <a:gd name="T3" fmla="*/ 14 h 20"/>
                  <a:gd name="T4" fmla="*/ 15 w 21"/>
                  <a:gd name="T5" fmla="*/ 20 h 20"/>
                  <a:gd name="T6" fmla="*/ 21 w 21"/>
                  <a:gd name="T7" fmla="*/ 5 h 20"/>
                  <a:gd name="T8" fmla="*/ 7 w 21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7" y="0"/>
                    </a:moveTo>
                    <a:lnTo>
                      <a:pt x="0" y="14"/>
                    </a:lnTo>
                    <a:lnTo>
                      <a:pt x="15" y="20"/>
                    </a:lnTo>
                    <a:lnTo>
                      <a:pt x="21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50" name="Freeform 1078"/>
              <p:cNvSpPr>
                <a:spLocks/>
              </p:cNvSpPr>
              <p:nvPr/>
            </p:nvSpPr>
            <p:spPr bwMode="auto">
              <a:xfrm>
                <a:off x="1959" y="2423"/>
                <a:ext cx="22" cy="20"/>
              </a:xfrm>
              <a:custGeom>
                <a:avLst/>
                <a:gdLst>
                  <a:gd name="T0" fmla="*/ 7 w 22"/>
                  <a:gd name="T1" fmla="*/ 0 h 20"/>
                  <a:gd name="T2" fmla="*/ 0 w 22"/>
                  <a:gd name="T3" fmla="*/ 14 h 20"/>
                  <a:gd name="T4" fmla="*/ 15 w 22"/>
                  <a:gd name="T5" fmla="*/ 20 h 20"/>
                  <a:gd name="T6" fmla="*/ 22 w 22"/>
                  <a:gd name="T7" fmla="*/ 5 h 20"/>
                  <a:gd name="T8" fmla="*/ 7 w 22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0"/>
                  <a:gd name="T17" fmla="*/ 22 w 22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0">
                    <a:moveTo>
                      <a:pt x="7" y="0"/>
                    </a:moveTo>
                    <a:lnTo>
                      <a:pt x="0" y="14"/>
                    </a:lnTo>
                    <a:lnTo>
                      <a:pt x="15" y="20"/>
                    </a:lnTo>
                    <a:lnTo>
                      <a:pt x="22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51" name="Freeform 1079"/>
              <p:cNvSpPr>
                <a:spLocks/>
              </p:cNvSpPr>
              <p:nvPr/>
            </p:nvSpPr>
            <p:spPr bwMode="auto">
              <a:xfrm>
                <a:off x="1989" y="2433"/>
                <a:ext cx="21" cy="22"/>
              </a:xfrm>
              <a:custGeom>
                <a:avLst/>
                <a:gdLst>
                  <a:gd name="T0" fmla="*/ 6 w 21"/>
                  <a:gd name="T1" fmla="*/ 0 h 22"/>
                  <a:gd name="T2" fmla="*/ 0 w 21"/>
                  <a:gd name="T3" fmla="*/ 15 h 22"/>
                  <a:gd name="T4" fmla="*/ 14 w 21"/>
                  <a:gd name="T5" fmla="*/ 22 h 22"/>
                  <a:gd name="T6" fmla="*/ 21 w 21"/>
                  <a:gd name="T7" fmla="*/ 7 h 22"/>
                  <a:gd name="T8" fmla="*/ 6 w 21"/>
                  <a:gd name="T9" fmla="*/ 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2"/>
                  <a:gd name="T17" fmla="*/ 21 w 21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2">
                    <a:moveTo>
                      <a:pt x="6" y="0"/>
                    </a:moveTo>
                    <a:lnTo>
                      <a:pt x="0" y="15"/>
                    </a:lnTo>
                    <a:lnTo>
                      <a:pt x="14" y="22"/>
                    </a:lnTo>
                    <a:lnTo>
                      <a:pt x="21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52" name="Freeform 1080"/>
              <p:cNvSpPr>
                <a:spLocks/>
              </p:cNvSpPr>
              <p:nvPr/>
            </p:nvSpPr>
            <p:spPr bwMode="auto">
              <a:xfrm>
                <a:off x="2019" y="2445"/>
                <a:ext cx="22" cy="22"/>
              </a:xfrm>
              <a:custGeom>
                <a:avLst/>
                <a:gdLst>
                  <a:gd name="T0" fmla="*/ 7 w 22"/>
                  <a:gd name="T1" fmla="*/ 0 h 22"/>
                  <a:gd name="T2" fmla="*/ 0 w 22"/>
                  <a:gd name="T3" fmla="*/ 15 h 22"/>
                  <a:gd name="T4" fmla="*/ 15 w 22"/>
                  <a:gd name="T5" fmla="*/ 22 h 22"/>
                  <a:gd name="T6" fmla="*/ 22 w 22"/>
                  <a:gd name="T7" fmla="*/ 7 h 22"/>
                  <a:gd name="T8" fmla="*/ 7 w 22"/>
                  <a:gd name="T9" fmla="*/ 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2"/>
                  <a:gd name="T17" fmla="*/ 22 w 22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2">
                    <a:moveTo>
                      <a:pt x="7" y="0"/>
                    </a:moveTo>
                    <a:lnTo>
                      <a:pt x="0" y="15"/>
                    </a:lnTo>
                    <a:lnTo>
                      <a:pt x="15" y="22"/>
                    </a:lnTo>
                    <a:lnTo>
                      <a:pt x="22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53" name="Freeform 1081"/>
              <p:cNvSpPr>
                <a:spLocks/>
              </p:cNvSpPr>
              <p:nvPr/>
            </p:nvSpPr>
            <p:spPr bwMode="auto">
              <a:xfrm>
                <a:off x="2049" y="2457"/>
                <a:ext cx="21" cy="21"/>
              </a:xfrm>
              <a:custGeom>
                <a:avLst/>
                <a:gdLst>
                  <a:gd name="T0" fmla="*/ 6 w 21"/>
                  <a:gd name="T1" fmla="*/ 0 h 21"/>
                  <a:gd name="T2" fmla="*/ 0 w 21"/>
                  <a:gd name="T3" fmla="*/ 15 h 21"/>
                  <a:gd name="T4" fmla="*/ 14 w 21"/>
                  <a:gd name="T5" fmla="*/ 21 h 21"/>
                  <a:gd name="T6" fmla="*/ 21 w 21"/>
                  <a:gd name="T7" fmla="*/ 7 h 21"/>
                  <a:gd name="T8" fmla="*/ 6 w 21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1"/>
                  <a:gd name="T17" fmla="*/ 21 w 2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1">
                    <a:moveTo>
                      <a:pt x="6" y="0"/>
                    </a:moveTo>
                    <a:lnTo>
                      <a:pt x="0" y="15"/>
                    </a:lnTo>
                    <a:lnTo>
                      <a:pt x="14" y="21"/>
                    </a:lnTo>
                    <a:lnTo>
                      <a:pt x="21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54" name="Freeform 1082"/>
              <p:cNvSpPr>
                <a:spLocks/>
              </p:cNvSpPr>
              <p:nvPr/>
            </p:nvSpPr>
            <p:spPr bwMode="auto">
              <a:xfrm>
                <a:off x="2078" y="2469"/>
                <a:ext cx="21" cy="21"/>
              </a:xfrm>
              <a:custGeom>
                <a:avLst/>
                <a:gdLst>
                  <a:gd name="T0" fmla="*/ 7 w 21"/>
                  <a:gd name="T1" fmla="*/ 0 h 21"/>
                  <a:gd name="T2" fmla="*/ 0 w 21"/>
                  <a:gd name="T3" fmla="*/ 15 h 21"/>
                  <a:gd name="T4" fmla="*/ 15 w 21"/>
                  <a:gd name="T5" fmla="*/ 21 h 21"/>
                  <a:gd name="T6" fmla="*/ 21 w 21"/>
                  <a:gd name="T7" fmla="*/ 7 h 21"/>
                  <a:gd name="T8" fmla="*/ 7 w 21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1"/>
                  <a:gd name="T17" fmla="*/ 21 w 2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1">
                    <a:moveTo>
                      <a:pt x="7" y="0"/>
                    </a:moveTo>
                    <a:lnTo>
                      <a:pt x="0" y="15"/>
                    </a:lnTo>
                    <a:lnTo>
                      <a:pt x="15" y="21"/>
                    </a:lnTo>
                    <a:lnTo>
                      <a:pt x="21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55" name="Freeform 1083"/>
              <p:cNvSpPr>
                <a:spLocks/>
              </p:cNvSpPr>
              <p:nvPr/>
            </p:nvSpPr>
            <p:spPr bwMode="auto">
              <a:xfrm>
                <a:off x="2107" y="2481"/>
                <a:ext cx="23" cy="20"/>
              </a:xfrm>
              <a:custGeom>
                <a:avLst/>
                <a:gdLst>
                  <a:gd name="T0" fmla="*/ 7 w 23"/>
                  <a:gd name="T1" fmla="*/ 0 h 20"/>
                  <a:gd name="T2" fmla="*/ 0 w 23"/>
                  <a:gd name="T3" fmla="*/ 15 h 20"/>
                  <a:gd name="T4" fmla="*/ 16 w 23"/>
                  <a:gd name="T5" fmla="*/ 20 h 20"/>
                  <a:gd name="T6" fmla="*/ 23 w 23"/>
                  <a:gd name="T7" fmla="*/ 5 h 20"/>
                  <a:gd name="T8" fmla="*/ 7 w 23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20"/>
                  <a:gd name="T17" fmla="*/ 23 w 23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20">
                    <a:moveTo>
                      <a:pt x="7" y="0"/>
                    </a:moveTo>
                    <a:lnTo>
                      <a:pt x="0" y="15"/>
                    </a:lnTo>
                    <a:lnTo>
                      <a:pt x="16" y="20"/>
                    </a:lnTo>
                    <a:lnTo>
                      <a:pt x="23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56" name="Freeform 1084"/>
              <p:cNvSpPr>
                <a:spLocks/>
              </p:cNvSpPr>
              <p:nvPr/>
            </p:nvSpPr>
            <p:spPr bwMode="auto">
              <a:xfrm>
                <a:off x="2138" y="2493"/>
                <a:ext cx="21" cy="20"/>
              </a:xfrm>
              <a:custGeom>
                <a:avLst/>
                <a:gdLst>
                  <a:gd name="T0" fmla="*/ 7 w 21"/>
                  <a:gd name="T1" fmla="*/ 0 h 20"/>
                  <a:gd name="T2" fmla="*/ 0 w 21"/>
                  <a:gd name="T3" fmla="*/ 15 h 20"/>
                  <a:gd name="T4" fmla="*/ 14 w 21"/>
                  <a:gd name="T5" fmla="*/ 20 h 20"/>
                  <a:gd name="T6" fmla="*/ 21 w 21"/>
                  <a:gd name="T7" fmla="*/ 5 h 20"/>
                  <a:gd name="T8" fmla="*/ 7 w 21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7" y="0"/>
                    </a:moveTo>
                    <a:lnTo>
                      <a:pt x="0" y="15"/>
                    </a:lnTo>
                    <a:lnTo>
                      <a:pt x="14" y="20"/>
                    </a:lnTo>
                    <a:lnTo>
                      <a:pt x="21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57" name="Freeform 1085"/>
              <p:cNvSpPr>
                <a:spLocks/>
              </p:cNvSpPr>
              <p:nvPr/>
            </p:nvSpPr>
            <p:spPr bwMode="auto">
              <a:xfrm>
                <a:off x="2167" y="2505"/>
                <a:ext cx="21" cy="20"/>
              </a:xfrm>
              <a:custGeom>
                <a:avLst/>
                <a:gdLst>
                  <a:gd name="T0" fmla="*/ 7 w 21"/>
                  <a:gd name="T1" fmla="*/ 0 h 20"/>
                  <a:gd name="T2" fmla="*/ 0 w 21"/>
                  <a:gd name="T3" fmla="*/ 15 h 20"/>
                  <a:gd name="T4" fmla="*/ 15 w 21"/>
                  <a:gd name="T5" fmla="*/ 20 h 20"/>
                  <a:gd name="T6" fmla="*/ 21 w 21"/>
                  <a:gd name="T7" fmla="*/ 5 h 20"/>
                  <a:gd name="T8" fmla="*/ 7 w 21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7" y="0"/>
                    </a:moveTo>
                    <a:lnTo>
                      <a:pt x="0" y="15"/>
                    </a:lnTo>
                    <a:lnTo>
                      <a:pt x="15" y="20"/>
                    </a:lnTo>
                    <a:lnTo>
                      <a:pt x="21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58" name="Freeform 1086"/>
              <p:cNvSpPr>
                <a:spLocks/>
              </p:cNvSpPr>
              <p:nvPr/>
            </p:nvSpPr>
            <p:spPr bwMode="auto">
              <a:xfrm>
                <a:off x="2196" y="2517"/>
                <a:ext cx="22" cy="20"/>
              </a:xfrm>
              <a:custGeom>
                <a:avLst/>
                <a:gdLst>
                  <a:gd name="T0" fmla="*/ 7 w 22"/>
                  <a:gd name="T1" fmla="*/ 0 h 20"/>
                  <a:gd name="T2" fmla="*/ 0 w 22"/>
                  <a:gd name="T3" fmla="*/ 15 h 20"/>
                  <a:gd name="T4" fmla="*/ 15 w 22"/>
                  <a:gd name="T5" fmla="*/ 20 h 20"/>
                  <a:gd name="T6" fmla="*/ 22 w 22"/>
                  <a:gd name="T7" fmla="*/ 5 h 20"/>
                  <a:gd name="T8" fmla="*/ 7 w 22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0"/>
                  <a:gd name="T17" fmla="*/ 22 w 22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0">
                    <a:moveTo>
                      <a:pt x="7" y="0"/>
                    </a:moveTo>
                    <a:lnTo>
                      <a:pt x="0" y="15"/>
                    </a:lnTo>
                    <a:lnTo>
                      <a:pt x="15" y="20"/>
                    </a:lnTo>
                    <a:lnTo>
                      <a:pt x="22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59" name="Freeform 1087"/>
              <p:cNvSpPr>
                <a:spLocks/>
              </p:cNvSpPr>
              <p:nvPr/>
            </p:nvSpPr>
            <p:spPr bwMode="auto">
              <a:xfrm>
                <a:off x="2227" y="2529"/>
                <a:ext cx="21" cy="20"/>
              </a:xfrm>
              <a:custGeom>
                <a:avLst/>
                <a:gdLst>
                  <a:gd name="T0" fmla="*/ 7 w 21"/>
                  <a:gd name="T1" fmla="*/ 0 h 20"/>
                  <a:gd name="T2" fmla="*/ 0 w 21"/>
                  <a:gd name="T3" fmla="*/ 15 h 20"/>
                  <a:gd name="T4" fmla="*/ 15 w 21"/>
                  <a:gd name="T5" fmla="*/ 20 h 20"/>
                  <a:gd name="T6" fmla="*/ 21 w 21"/>
                  <a:gd name="T7" fmla="*/ 5 h 20"/>
                  <a:gd name="T8" fmla="*/ 7 w 21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7" y="0"/>
                    </a:moveTo>
                    <a:lnTo>
                      <a:pt x="0" y="15"/>
                    </a:lnTo>
                    <a:lnTo>
                      <a:pt x="15" y="20"/>
                    </a:lnTo>
                    <a:lnTo>
                      <a:pt x="21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60" name="Freeform 1088"/>
              <p:cNvSpPr>
                <a:spLocks/>
              </p:cNvSpPr>
              <p:nvPr/>
            </p:nvSpPr>
            <p:spPr bwMode="auto">
              <a:xfrm>
                <a:off x="2256" y="2541"/>
                <a:ext cx="22" cy="20"/>
              </a:xfrm>
              <a:custGeom>
                <a:avLst/>
                <a:gdLst>
                  <a:gd name="T0" fmla="*/ 7 w 22"/>
                  <a:gd name="T1" fmla="*/ 0 h 20"/>
                  <a:gd name="T2" fmla="*/ 0 w 22"/>
                  <a:gd name="T3" fmla="*/ 15 h 20"/>
                  <a:gd name="T4" fmla="*/ 15 w 22"/>
                  <a:gd name="T5" fmla="*/ 20 h 20"/>
                  <a:gd name="T6" fmla="*/ 22 w 22"/>
                  <a:gd name="T7" fmla="*/ 5 h 20"/>
                  <a:gd name="T8" fmla="*/ 7 w 22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0"/>
                  <a:gd name="T17" fmla="*/ 22 w 22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0">
                    <a:moveTo>
                      <a:pt x="7" y="0"/>
                    </a:moveTo>
                    <a:lnTo>
                      <a:pt x="0" y="15"/>
                    </a:lnTo>
                    <a:lnTo>
                      <a:pt x="15" y="20"/>
                    </a:lnTo>
                    <a:lnTo>
                      <a:pt x="22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61" name="Freeform 1089"/>
              <p:cNvSpPr>
                <a:spLocks/>
              </p:cNvSpPr>
              <p:nvPr/>
            </p:nvSpPr>
            <p:spPr bwMode="auto">
              <a:xfrm>
                <a:off x="2286" y="2552"/>
                <a:ext cx="21" cy="21"/>
              </a:xfrm>
              <a:custGeom>
                <a:avLst/>
                <a:gdLst>
                  <a:gd name="T0" fmla="*/ 6 w 21"/>
                  <a:gd name="T1" fmla="*/ 0 h 21"/>
                  <a:gd name="T2" fmla="*/ 0 w 21"/>
                  <a:gd name="T3" fmla="*/ 14 h 21"/>
                  <a:gd name="T4" fmla="*/ 14 w 21"/>
                  <a:gd name="T5" fmla="*/ 21 h 21"/>
                  <a:gd name="T6" fmla="*/ 21 w 21"/>
                  <a:gd name="T7" fmla="*/ 6 h 21"/>
                  <a:gd name="T8" fmla="*/ 6 w 21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1"/>
                  <a:gd name="T17" fmla="*/ 21 w 2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1">
                    <a:moveTo>
                      <a:pt x="6" y="0"/>
                    </a:moveTo>
                    <a:lnTo>
                      <a:pt x="0" y="14"/>
                    </a:lnTo>
                    <a:lnTo>
                      <a:pt x="14" y="21"/>
                    </a:lnTo>
                    <a:lnTo>
                      <a:pt x="21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62" name="Freeform 1090"/>
              <p:cNvSpPr>
                <a:spLocks/>
              </p:cNvSpPr>
              <p:nvPr/>
            </p:nvSpPr>
            <p:spPr bwMode="auto">
              <a:xfrm>
                <a:off x="2315" y="2564"/>
                <a:ext cx="23" cy="21"/>
              </a:xfrm>
              <a:custGeom>
                <a:avLst/>
                <a:gdLst>
                  <a:gd name="T0" fmla="*/ 7 w 23"/>
                  <a:gd name="T1" fmla="*/ 0 h 21"/>
                  <a:gd name="T2" fmla="*/ 0 w 23"/>
                  <a:gd name="T3" fmla="*/ 14 h 21"/>
                  <a:gd name="T4" fmla="*/ 16 w 23"/>
                  <a:gd name="T5" fmla="*/ 21 h 21"/>
                  <a:gd name="T6" fmla="*/ 23 w 23"/>
                  <a:gd name="T7" fmla="*/ 6 h 21"/>
                  <a:gd name="T8" fmla="*/ 7 w 23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21"/>
                  <a:gd name="T17" fmla="*/ 23 w 23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21">
                    <a:moveTo>
                      <a:pt x="7" y="0"/>
                    </a:moveTo>
                    <a:lnTo>
                      <a:pt x="0" y="14"/>
                    </a:lnTo>
                    <a:lnTo>
                      <a:pt x="16" y="21"/>
                    </a:lnTo>
                    <a:lnTo>
                      <a:pt x="23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63" name="Freeform 1091"/>
              <p:cNvSpPr>
                <a:spLocks/>
              </p:cNvSpPr>
              <p:nvPr/>
            </p:nvSpPr>
            <p:spPr bwMode="auto">
              <a:xfrm>
                <a:off x="2345" y="2576"/>
                <a:ext cx="22" cy="21"/>
              </a:xfrm>
              <a:custGeom>
                <a:avLst/>
                <a:gdLst>
                  <a:gd name="T0" fmla="*/ 7 w 22"/>
                  <a:gd name="T1" fmla="*/ 0 h 21"/>
                  <a:gd name="T2" fmla="*/ 0 w 22"/>
                  <a:gd name="T3" fmla="*/ 14 h 21"/>
                  <a:gd name="T4" fmla="*/ 15 w 22"/>
                  <a:gd name="T5" fmla="*/ 21 h 21"/>
                  <a:gd name="T6" fmla="*/ 22 w 22"/>
                  <a:gd name="T7" fmla="*/ 6 h 21"/>
                  <a:gd name="T8" fmla="*/ 7 w 22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1"/>
                  <a:gd name="T17" fmla="*/ 22 w 22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1">
                    <a:moveTo>
                      <a:pt x="7" y="0"/>
                    </a:moveTo>
                    <a:lnTo>
                      <a:pt x="0" y="14"/>
                    </a:lnTo>
                    <a:lnTo>
                      <a:pt x="15" y="21"/>
                    </a:lnTo>
                    <a:lnTo>
                      <a:pt x="22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64" name="Freeform 1092"/>
              <p:cNvSpPr>
                <a:spLocks/>
              </p:cNvSpPr>
              <p:nvPr/>
            </p:nvSpPr>
            <p:spPr bwMode="auto">
              <a:xfrm>
                <a:off x="2375" y="2588"/>
                <a:ext cx="21" cy="21"/>
              </a:xfrm>
              <a:custGeom>
                <a:avLst/>
                <a:gdLst>
                  <a:gd name="T0" fmla="*/ 6 w 21"/>
                  <a:gd name="T1" fmla="*/ 0 h 21"/>
                  <a:gd name="T2" fmla="*/ 0 w 21"/>
                  <a:gd name="T3" fmla="*/ 14 h 21"/>
                  <a:gd name="T4" fmla="*/ 14 w 21"/>
                  <a:gd name="T5" fmla="*/ 21 h 21"/>
                  <a:gd name="T6" fmla="*/ 21 w 21"/>
                  <a:gd name="T7" fmla="*/ 6 h 21"/>
                  <a:gd name="T8" fmla="*/ 6 w 21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1"/>
                  <a:gd name="T17" fmla="*/ 21 w 2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1">
                    <a:moveTo>
                      <a:pt x="6" y="0"/>
                    </a:moveTo>
                    <a:lnTo>
                      <a:pt x="0" y="14"/>
                    </a:lnTo>
                    <a:lnTo>
                      <a:pt x="14" y="21"/>
                    </a:lnTo>
                    <a:lnTo>
                      <a:pt x="21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65" name="Freeform 1093"/>
              <p:cNvSpPr>
                <a:spLocks/>
              </p:cNvSpPr>
              <p:nvPr/>
            </p:nvSpPr>
            <p:spPr bwMode="auto">
              <a:xfrm>
                <a:off x="2404" y="2600"/>
                <a:ext cx="21" cy="20"/>
              </a:xfrm>
              <a:custGeom>
                <a:avLst/>
                <a:gdLst>
                  <a:gd name="T0" fmla="*/ 7 w 21"/>
                  <a:gd name="T1" fmla="*/ 0 h 20"/>
                  <a:gd name="T2" fmla="*/ 0 w 21"/>
                  <a:gd name="T3" fmla="*/ 14 h 20"/>
                  <a:gd name="T4" fmla="*/ 15 w 21"/>
                  <a:gd name="T5" fmla="*/ 20 h 20"/>
                  <a:gd name="T6" fmla="*/ 21 w 21"/>
                  <a:gd name="T7" fmla="*/ 5 h 20"/>
                  <a:gd name="T8" fmla="*/ 7 w 21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7" y="0"/>
                    </a:moveTo>
                    <a:lnTo>
                      <a:pt x="0" y="14"/>
                    </a:lnTo>
                    <a:lnTo>
                      <a:pt x="15" y="20"/>
                    </a:lnTo>
                    <a:lnTo>
                      <a:pt x="21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66" name="Freeform 1094"/>
              <p:cNvSpPr>
                <a:spLocks/>
              </p:cNvSpPr>
              <p:nvPr/>
            </p:nvSpPr>
            <p:spPr bwMode="auto">
              <a:xfrm>
                <a:off x="2435" y="2612"/>
                <a:ext cx="21" cy="20"/>
              </a:xfrm>
              <a:custGeom>
                <a:avLst/>
                <a:gdLst>
                  <a:gd name="T0" fmla="*/ 6 w 21"/>
                  <a:gd name="T1" fmla="*/ 0 h 20"/>
                  <a:gd name="T2" fmla="*/ 0 w 21"/>
                  <a:gd name="T3" fmla="*/ 14 h 20"/>
                  <a:gd name="T4" fmla="*/ 14 w 21"/>
                  <a:gd name="T5" fmla="*/ 20 h 20"/>
                  <a:gd name="T6" fmla="*/ 21 w 21"/>
                  <a:gd name="T7" fmla="*/ 5 h 20"/>
                  <a:gd name="T8" fmla="*/ 6 w 21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6" y="0"/>
                    </a:moveTo>
                    <a:lnTo>
                      <a:pt x="0" y="14"/>
                    </a:lnTo>
                    <a:lnTo>
                      <a:pt x="14" y="20"/>
                    </a:lnTo>
                    <a:lnTo>
                      <a:pt x="21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67" name="Freeform 1095"/>
              <p:cNvSpPr>
                <a:spLocks/>
              </p:cNvSpPr>
              <p:nvPr/>
            </p:nvSpPr>
            <p:spPr bwMode="auto">
              <a:xfrm>
                <a:off x="2464" y="2624"/>
                <a:ext cx="21" cy="20"/>
              </a:xfrm>
              <a:custGeom>
                <a:avLst/>
                <a:gdLst>
                  <a:gd name="T0" fmla="*/ 7 w 21"/>
                  <a:gd name="T1" fmla="*/ 0 h 20"/>
                  <a:gd name="T2" fmla="*/ 0 w 21"/>
                  <a:gd name="T3" fmla="*/ 14 h 20"/>
                  <a:gd name="T4" fmla="*/ 15 w 21"/>
                  <a:gd name="T5" fmla="*/ 20 h 20"/>
                  <a:gd name="T6" fmla="*/ 21 w 21"/>
                  <a:gd name="T7" fmla="*/ 5 h 20"/>
                  <a:gd name="T8" fmla="*/ 7 w 21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7" y="0"/>
                    </a:moveTo>
                    <a:lnTo>
                      <a:pt x="0" y="14"/>
                    </a:lnTo>
                    <a:lnTo>
                      <a:pt x="15" y="20"/>
                    </a:lnTo>
                    <a:lnTo>
                      <a:pt x="21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68" name="Freeform 1096"/>
              <p:cNvSpPr>
                <a:spLocks/>
              </p:cNvSpPr>
              <p:nvPr/>
            </p:nvSpPr>
            <p:spPr bwMode="auto">
              <a:xfrm>
                <a:off x="2493" y="2636"/>
                <a:ext cx="22" cy="20"/>
              </a:xfrm>
              <a:custGeom>
                <a:avLst/>
                <a:gdLst>
                  <a:gd name="T0" fmla="*/ 7 w 22"/>
                  <a:gd name="T1" fmla="*/ 0 h 20"/>
                  <a:gd name="T2" fmla="*/ 0 w 22"/>
                  <a:gd name="T3" fmla="*/ 14 h 20"/>
                  <a:gd name="T4" fmla="*/ 15 w 22"/>
                  <a:gd name="T5" fmla="*/ 20 h 20"/>
                  <a:gd name="T6" fmla="*/ 22 w 22"/>
                  <a:gd name="T7" fmla="*/ 5 h 20"/>
                  <a:gd name="T8" fmla="*/ 7 w 22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0"/>
                  <a:gd name="T17" fmla="*/ 22 w 22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0">
                    <a:moveTo>
                      <a:pt x="7" y="0"/>
                    </a:moveTo>
                    <a:lnTo>
                      <a:pt x="0" y="14"/>
                    </a:lnTo>
                    <a:lnTo>
                      <a:pt x="15" y="20"/>
                    </a:lnTo>
                    <a:lnTo>
                      <a:pt x="22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69" name="Freeform 1097"/>
              <p:cNvSpPr>
                <a:spLocks/>
              </p:cNvSpPr>
              <p:nvPr/>
            </p:nvSpPr>
            <p:spPr bwMode="auto">
              <a:xfrm>
                <a:off x="2524" y="2648"/>
                <a:ext cx="21" cy="20"/>
              </a:xfrm>
              <a:custGeom>
                <a:avLst/>
                <a:gdLst>
                  <a:gd name="T0" fmla="*/ 7 w 21"/>
                  <a:gd name="T1" fmla="*/ 0 h 20"/>
                  <a:gd name="T2" fmla="*/ 0 w 21"/>
                  <a:gd name="T3" fmla="*/ 14 h 20"/>
                  <a:gd name="T4" fmla="*/ 14 w 21"/>
                  <a:gd name="T5" fmla="*/ 20 h 20"/>
                  <a:gd name="T6" fmla="*/ 21 w 21"/>
                  <a:gd name="T7" fmla="*/ 5 h 20"/>
                  <a:gd name="T8" fmla="*/ 7 w 21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7" y="0"/>
                    </a:moveTo>
                    <a:lnTo>
                      <a:pt x="0" y="14"/>
                    </a:lnTo>
                    <a:lnTo>
                      <a:pt x="14" y="20"/>
                    </a:lnTo>
                    <a:lnTo>
                      <a:pt x="21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70" name="Freeform 1098"/>
              <p:cNvSpPr>
                <a:spLocks/>
              </p:cNvSpPr>
              <p:nvPr/>
            </p:nvSpPr>
            <p:spPr bwMode="auto">
              <a:xfrm>
                <a:off x="2553" y="2658"/>
                <a:ext cx="21" cy="21"/>
              </a:xfrm>
              <a:custGeom>
                <a:avLst/>
                <a:gdLst>
                  <a:gd name="T0" fmla="*/ 7 w 21"/>
                  <a:gd name="T1" fmla="*/ 0 h 21"/>
                  <a:gd name="T2" fmla="*/ 0 w 21"/>
                  <a:gd name="T3" fmla="*/ 15 h 21"/>
                  <a:gd name="T4" fmla="*/ 15 w 21"/>
                  <a:gd name="T5" fmla="*/ 21 h 21"/>
                  <a:gd name="T6" fmla="*/ 21 w 21"/>
                  <a:gd name="T7" fmla="*/ 7 h 21"/>
                  <a:gd name="T8" fmla="*/ 7 w 21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1"/>
                  <a:gd name="T17" fmla="*/ 21 w 2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1">
                    <a:moveTo>
                      <a:pt x="7" y="0"/>
                    </a:moveTo>
                    <a:lnTo>
                      <a:pt x="0" y="15"/>
                    </a:lnTo>
                    <a:lnTo>
                      <a:pt x="15" y="21"/>
                    </a:lnTo>
                    <a:lnTo>
                      <a:pt x="21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71" name="Freeform 1099"/>
              <p:cNvSpPr>
                <a:spLocks/>
              </p:cNvSpPr>
              <p:nvPr/>
            </p:nvSpPr>
            <p:spPr bwMode="auto">
              <a:xfrm>
                <a:off x="2582" y="2670"/>
                <a:ext cx="22" cy="21"/>
              </a:xfrm>
              <a:custGeom>
                <a:avLst/>
                <a:gdLst>
                  <a:gd name="T0" fmla="*/ 7 w 22"/>
                  <a:gd name="T1" fmla="*/ 0 h 21"/>
                  <a:gd name="T2" fmla="*/ 0 w 22"/>
                  <a:gd name="T3" fmla="*/ 15 h 21"/>
                  <a:gd name="T4" fmla="*/ 15 w 22"/>
                  <a:gd name="T5" fmla="*/ 21 h 21"/>
                  <a:gd name="T6" fmla="*/ 22 w 22"/>
                  <a:gd name="T7" fmla="*/ 7 h 21"/>
                  <a:gd name="T8" fmla="*/ 7 w 22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1"/>
                  <a:gd name="T17" fmla="*/ 22 w 22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1">
                    <a:moveTo>
                      <a:pt x="7" y="0"/>
                    </a:moveTo>
                    <a:lnTo>
                      <a:pt x="0" y="15"/>
                    </a:lnTo>
                    <a:lnTo>
                      <a:pt x="15" y="21"/>
                    </a:lnTo>
                    <a:lnTo>
                      <a:pt x="22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72" name="Freeform 1100"/>
              <p:cNvSpPr>
                <a:spLocks/>
              </p:cNvSpPr>
              <p:nvPr/>
            </p:nvSpPr>
            <p:spPr bwMode="auto">
              <a:xfrm>
                <a:off x="2612" y="2682"/>
                <a:ext cx="22" cy="21"/>
              </a:xfrm>
              <a:custGeom>
                <a:avLst/>
                <a:gdLst>
                  <a:gd name="T0" fmla="*/ 6 w 22"/>
                  <a:gd name="T1" fmla="*/ 0 h 21"/>
                  <a:gd name="T2" fmla="*/ 0 w 22"/>
                  <a:gd name="T3" fmla="*/ 15 h 21"/>
                  <a:gd name="T4" fmla="*/ 16 w 22"/>
                  <a:gd name="T5" fmla="*/ 21 h 21"/>
                  <a:gd name="T6" fmla="*/ 22 w 22"/>
                  <a:gd name="T7" fmla="*/ 7 h 21"/>
                  <a:gd name="T8" fmla="*/ 6 w 22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1"/>
                  <a:gd name="T17" fmla="*/ 22 w 22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1">
                    <a:moveTo>
                      <a:pt x="6" y="0"/>
                    </a:moveTo>
                    <a:lnTo>
                      <a:pt x="0" y="15"/>
                    </a:lnTo>
                    <a:lnTo>
                      <a:pt x="16" y="21"/>
                    </a:lnTo>
                    <a:lnTo>
                      <a:pt x="22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73" name="Freeform 1101"/>
              <p:cNvSpPr>
                <a:spLocks/>
              </p:cNvSpPr>
              <p:nvPr/>
            </p:nvSpPr>
            <p:spPr bwMode="auto">
              <a:xfrm>
                <a:off x="2642" y="2694"/>
                <a:ext cx="22" cy="21"/>
              </a:xfrm>
              <a:custGeom>
                <a:avLst/>
                <a:gdLst>
                  <a:gd name="T0" fmla="*/ 7 w 22"/>
                  <a:gd name="T1" fmla="*/ 0 h 21"/>
                  <a:gd name="T2" fmla="*/ 0 w 22"/>
                  <a:gd name="T3" fmla="*/ 15 h 21"/>
                  <a:gd name="T4" fmla="*/ 15 w 22"/>
                  <a:gd name="T5" fmla="*/ 21 h 21"/>
                  <a:gd name="T6" fmla="*/ 22 w 22"/>
                  <a:gd name="T7" fmla="*/ 7 h 21"/>
                  <a:gd name="T8" fmla="*/ 7 w 22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1"/>
                  <a:gd name="T17" fmla="*/ 22 w 22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1">
                    <a:moveTo>
                      <a:pt x="7" y="0"/>
                    </a:moveTo>
                    <a:lnTo>
                      <a:pt x="0" y="15"/>
                    </a:lnTo>
                    <a:lnTo>
                      <a:pt x="15" y="21"/>
                    </a:lnTo>
                    <a:lnTo>
                      <a:pt x="22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74" name="Freeform 1102"/>
              <p:cNvSpPr>
                <a:spLocks/>
              </p:cNvSpPr>
              <p:nvPr/>
            </p:nvSpPr>
            <p:spPr bwMode="auto">
              <a:xfrm>
                <a:off x="2672" y="2706"/>
                <a:ext cx="21" cy="21"/>
              </a:xfrm>
              <a:custGeom>
                <a:avLst/>
                <a:gdLst>
                  <a:gd name="T0" fmla="*/ 6 w 21"/>
                  <a:gd name="T1" fmla="*/ 0 h 21"/>
                  <a:gd name="T2" fmla="*/ 0 w 21"/>
                  <a:gd name="T3" fmla="*/ 15 h 21"/>
                  <a:gd name="T4" fmla="*/ 14 w 21"/>
                  <a:gd name="T5" fmla="*/ 21 h 21"/>
                  <a:gd name="T6" fmla="*/ 21 w 21"/>
                  <a:gd name="T7" fmla="*/ 7 h 21"/>
                  <a:gd name="T8" fmla="*/ 6 w 21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1"/>
                  <a:gd name="T17" fmla="*/ 21 w 2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1">
                    <a:moveTo>
                      <a:pt x="6" y="0"/>
                    </a:moveTo>
                    <a:lnTo>
                      <a:pt x="0" y="15"/>
                    </a:lnTo>
                    <a:lnTo>
                      <a:pt x="14" y="21"/>
                    </a:lnTo>
                    <a:lnTo>
                      <a:pt x="21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75" name="Freeform 1103"/>
              <p:cNvSpPr>
                <a:spLocks/>
              </p:cNvSpPr>
              <p:nvPr/>
            </p:nvSpPr>
            <p:spPr bwMode="auto">
              <a:xfrm>
                <a:off x="2701" y="2718"/>
                <a:ext cx="21" cy="20"/>
              </a:xfrm>
              <a:custGeom>
                <a:avLst/>
                <a:gdLst>
                  <a:gd name="T0" fmla="*/ 7 w 21"/>
                  <a:gd name="T1" fmla="*/ 0 h 20"/>
                  <a:gd name="T2" fmla="*/ 0 w 21"/>
                  <a:gd name="T3" fmla="*/ 15 h 20"/>
                  <a:gd name="T4" fmla="*/ 15 w 21"/>
                  <a:gd name="T5" fmla="*/ 20 h 20"/>
                  <a:gd name="T6" fmla="*/ 21 w 21"/>
                  <a:gd name="T7" fmla="*/ 5 h 20"/>
                  <a:gd name="T8" fmla="*/ 7 w 21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7" y="0"/>
                    </a:moveTo>
                    <a:lnTo>
                      <a:pt x="0" y="15"/>
                    </a:lnTo>
                    <a:lnTo>
                      <a:pt x="15" y="20"/>
                    </a:lnTo>
                    <a:lnTo>
                      <a:pt x="21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76" name="Freeform 1104"/>
              <p:cNvSpPr>
                <a:spLocks/>
              </p:cNvSpPr>
              <p:nvPr/>
            </p:nvSpPr>
            <p:spPr bwMode="auto">
              <a:xfrm>
                <a:off x="2732" y="2730"/>
                <a:ext cx="21" cy="20"/>
              </a:xfrm>
              <a:custGeom>
                <a:avLst/>
                <a:gdLst>
                  <a:gd name="T0" fmla="*/ 6 w 21"/>
                  <a:gd name="T1" fmla="*/ 0 h 20"/>
                  <a:gd name="T2" fmla="*/ 0 w 21"/>
                  <a:gd name="T3" fmla="*/ 15 h 20"/>
                  <a:gd name="T4" fmla="*/ 14 w 21"/>
                  <a:gd name="T5" fmla="*/ 20 h 20"/>
                  <a:gd name="T6" fmla="*/ 21 w 21"/>
                  <a:gd name="T7" fmla="*/ 5 h 20"/>
                  <a:gd name="T8" fmla="*/ 6 w 21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6" y="0"/>
                    </a:moveTo>
                    <a:lnTo>
                      <a:pt x="0" y="15"/>
                    </a:lnTo>
                    <a:lnTo>
                      <a:pt x="14" y="20"/>
                    </a:lnTo>
                    <a:lnTo>
                      <a:pt x="21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77" name="Freeform 1105"/>
              <p:cNvSpPr>
                <a:spLocks/>
              </p:cNvSpPr>
              <p:nvPr/>
            </p:nvSpPr>
            <p:spPr bwMode="auto">
              <a:xfrm>
                <a:off x="2761" y="2742"/>
                <a:ext cx="21" cy="20"/>
              </a:xfrm>
              <a:custGeom>
                <a:avLst/>
                <a:gdLst>
                  <a:gd name="T0" fmla="*/ 6 w 21"/>
                  <a:gd name="T1" fmla="*/ 0 h 20"/>
                  <a:gd name="T2" fmla="*/ 0 w 21"/>
                  <a:gd name="T3" fmla="*/ 15 h 20"/>
                  <a:gd name="T4" fmla="*/ 14 w 21"/>
                  <a:gd name="T5" fmla="*/ 20 h 20"/>
                  <a:gd name="T6" fmla="*/ 21 w 21"/>
                  <a:gd name="T7" fmla="*/ 5 h 20"/>
                  <a:gd name="T8" fmla="*/ 6 w 21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6" y="0"/>
                    </a:moveTo>
                    <a:lnTo>
                      <a:pt x="0" y="15"/>
                    </a:lnTo>
                    <a:lnTo>
                      <a:pt x="14" y="20"/>
                    </a:lnTo>
                    <a:lnTo>
                      <a:pt x="21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78" name="Freeform 1106"/>
              <p:cNvSpPr>
                <a:spLocks/>
              </p:cNvSpPr>
              <p:nvPr/>
            </p:nvSpPr>
            <p:spPr bwMode="auto">
              <a:xfrm>
                <a:off x="2790" y="2754"/>
                <a:ext cx="21" cy="20"/>
              </a:xfrm>
              <a:custGeom>
                <a:avLst/>
                <a:gdLst>
                  <a:gd name="T0" fmla="*/ 7 w 21"/>
                  <a:gd name="T1" fmla="*/ 0 h 20"/>
                  <a:gd name="T2" fmla="*/ 0 w 21"/>
                  <a:gd name="T3" fmla="*/ 15 h 20"/>
                  <a:gd name="T4" fmla="*/ 15 w 21"/>
                  <a:gd name="T5" fmla="*/ 20 h 20"/>
                  <a:gd name="T6" fmla="*/ 21 w 21"/>
                  <a:gd name="T7" fmla="*/ 5 h 20"/>
                  <a:gd name="T8" fmla="*/ 7 w 21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7" y="0"/>
                    </a:moveTo>
                    <a:lnTo>
                      <a:pt x="0" y="15"/>
                    </a:lnTo>
                    <a:lnTo>
                      <a:pt x="15" y="20"/>
                    </a:lnTo>
                    <a:lnTo>
                      <a:pt x="21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79" name="Freeform 1107"/>
              <p:cNvSpPr>
                <a:spLocks/>
              </p:cNvSpPr>
              <p:nvPr/>
            </p:nvSpPr>
            <p:spPr bwMode="auto">
              <a:xfrm>
                <a:off x="2819" y="2766"/>
                <a:ext cx="23" cy="20"/>
              </a:xfrm>
              <a:custGeom>
                <a:avLst/>
                <a:gdLst>
                  <a:gd name="T0" fmla="*/ 7 w 23"/>
                  <a:gd name="T1" fmla="*/ 0 h 20"/>
                  <a:gd name="T2" fmla="*/ 0 w 23"/>
                  <a:gd name="T3" fmla="*/ 15 h 20"/>
                  <a:gd name="T4" fmla="*/ 16 w 23"/>
                  <a:gd name="T5" fmla="*/ 20 h 20"/>
                  <a:gd name="T6" fmla="*/ 23 w 23"/>
                  <a:gd name="T7" fmla="*/ 5 h 20"/>
                  <a:gd name="T8" fmla="*/ 7 w 23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20"/>
                  <a:gd name="T17" fmla="*/ 23 w 23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20">
                    <a:moveTo>
                      <a:pt x="7" y="0"/>
                    </a:moveTo>
                    <a:lnTo>
                      <a:pt x="0" y="15"/>
                    </a:lnTo>
                    <a:lnTo>
                      <a:pt x="16" y="20"/>
                    </a:lnTo>
                    <a:lnTo>
                      <a:pt x="23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80" name="Freeform 1108"/>
              <p:cNvSpPr>
                <a:spLocks/>
              </p:cNvSpPr>
              <p:nvPr/>
            </p:nvSpPr>
            <p:spPr bwMode="auto">
              <a:xfrm>
                <a:off x="2850" y="2777"/>
                <a:ext cx="21" cy="21"/>
              </a:xfrm>
              <a:custGeom>
                <a:avLst/>
                <a:gdLst>
                  <a:gd name="T0" fmla="*/ 7 w 21"/>
                  <a:gd name="T1" fmla="*/ 0 h 21"/>
                  <a:gd name="T2" fmla="*/ 0 w 21"/>
                  <a:gd name="T3" fmla="*/ 14 h 21"/>
                  <a:gd name="T4" fmla="*/ 15 w 21"/>
                  <a:gd name="T5" fmla="*/ 21 h 21"/>
                  <a:gd name="T6" fmla="*/ 21 w 21"/>
                  <a:gd name="T7" fmla="*/ 6 h 21"/>
                  <a:gd name="T8" fmla="*/ 7 w 21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1"/>
                  <a:gd name="T17" fmla="*/ 21 w 2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1">
                    <a:moveTo>
                      <a:pt x="7" y="0"/>
                    </a:moveTo>
                    <a:lnTo>
                      <a:pt x="0" y="14"/>
                    </a:lnTo>
                    <a:lnTo>
                      <a:pt x="15" y="21"/>
                    </a:lnTo>
                    <a:lnTo>
                      <a:pt x="21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81" name="Freeform 1109"/>
              <p:cNvSpPr>
                <a:spLocks/>
              </p:cNvSpPr>
              <p:nvPr/>
            </p:nvSpPr>
            <p:spPr bwMode="auto">
              <a:xfrm>
                <a:off x="2879" y="2789"/>
                <a:ext cx="22" cy="21"/>
              </a:xfrm>
              <a:custGeom>
                <a:avLst/>
                <a:gdLst>
                  <a:gd name="T0" fmla="*/ 7 w 22"/>
                  <a:gd name="T1" fmla="*/ 0 h 21"/>
                  <a:gd name="T2" fmla="*/ 0 w 22"/>
                  <a:gd name="T3" fmla="*/ 14 h 21"/>
                  <a:gd name="T4" fmla="*/ 15 w 22"/>
                  <a:gd name="T5" fmla="*/ 21 h 21"/>
                  <a:gd name="T6" fmla="*/ 22 w 22"/>
                  <a:gd name="T7" fmla="*/ 6 h 21"/>
                  <a:gd name="T8" fmla="*/ 7 w 22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1"/>
                  <a:gd name="T17" fmla="*/ 22 w 22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1">
                    <a:moveTo>
                      <a:pt x="7" y="0"/>
                    </a:moveTo>
                    <a:lnTo>
                      <a:pt x="0" y="14"/>
                    </a:lnTo>
                    <a:lnTo>
                      <a:pt x="15" y="21"/>
                    </a:lnTo>
                    <a:lnTo>
                      <a:pt x="22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82" name="Freeform 1110"/>
              <p:cNvSpPr>
                <a:spLocks/>
              </p:cNvSpPr>
              <p:nvPr/>
            </p:nvSpPr>
            <p:spPr bwMode="auto">
              <a:xfrm>
                <a:off x="2909" y="2801"/>
                <a:ext cx="21" cy="21"/>
              </a:xfrm>
              <a:custGeom>
                <a:avLst/>
                <a:gdLst>
                  <a:gd name="T0" fmla="*/ 6 w 21"/>
                  <a:gd name="T1" fmla="*/ 0 h 21"/>
                  <a:gd name="T2" fmla="*/ 0 w 21"/>
                  <a:gd name="T3" fmla="*/ 14 h 21"/>
                  <a:gd name="T4" fmla="*/ 14 w 21"/>
                  <a:gd name="T5" fmla="*/ 21 h 21"/>
                  <a:gd name="T6" fmla="*/ 21 w 21"/>
                  <a:gd name="T7" fmla="*/ 6 h 21"/>
                  <a:gd name="T8" fmla="*/ 6 w 21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1"/>
                  <a:gd name="T17" fmla="*/ 21 w 2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1">
                    <a:moveTo>
                      <a:pt x="6" y="0"/>
                    </a:moveTo>
                    <a:lnTo>
                      <a:pt x="0" y="14"/>
                    </a:lnTo>
                    <a:lnTo>
                      <a:pt x="14" y="21"/>
                    </a:lnTo>
                    <a:lnTo>
                      <a:pt x="21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83" name="Freeform 1111"/>
              <p:cNvSpPr>
                <a:spLocks/>
              </p:cNvSpPr>
              <p:nvPr/>
            </p:nvSpPr>
            <p:spPr bwMode="auto">
              <a:xfrm>
                <a:off x="2939" y="2813"/>
                <a:ext cx="21" cy="21"/>
              </a:xfrm>
              <a:custGeom>
                <a:avLst/>
                <a:gdLst>
                  <a:gd name="T0" fmla="*/ 7 w 21"/>
                  <a:gd name="T1" fmla="*/ 0 h 21"/>
                  <a:gd name="T2" fmla="*/ 0 w 21"/>
                  <a:gd name="T3" fmla="*/ 14 h 21"/>
                  <a:gd name="T4" fmla="*/ 15 w 21"/>
                  <a:gd name="T5" fmla="*/ 21 h 21"/>
                  <a:gd name="T6" fmla="*/ 21 w 21"/>
                  <a:gd name="T7" fmla="*/ 6 h 21"/>
                  <a:gd name="T8" fmla="*/ 7 w 21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1"/>
                  <a:gd name="T17" fmla="*/ 21 w 2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1">
                    <a:moveTo>
                      <a:pt x="7" y="0"/>
                    </a:moveTo>
                    <a:lnTo>
                      <a:pt x="0" y="14"/>
                    </a:lnTo>
                    <a:lnTo>
                      <a:pt x="15" y="21"/>
                    </a:lnTo>
                    <a:lnTo>
                      <a:pt x="21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84" name="Freeform 1112"/>
              <p:cNvSpPr>
                <a:spLocks/>
              </p:cNvSpPr>
              <p:nvPr/>
            </p:nvSpPr>
            <p:spPr bwMode="auto">
              <a:xfrm>
                <a:off x="2968" y="2825"/>
                <a:ext cx="22" cy="21"/>
              </a:xfrm>
              <a:custGeom>
                <a:avLst/>
                <a:gdLst>
                  <a:gd name="T0" fmla="*/ 7 w 22"/>
                  <a:gd name="T1" fmla="*/ 0 h 21"/>
                  <a:gd name="T2" fmla="*/ 0 w 22"/>
                  <a:gd name="T3" fmla="*/ 14 h 21"/>
                  <a:gd name="T4" fmla="*/ 15 w 22"/>
                  <a:gd name="T5" fmla="*/ 21 h 21"/>
                  <a:gd name="T6" fmla="*/ 22 w 22"/>
                  <a:gd name="T7" fmla="*/ 6 h 21"/>
                  <a:gd name="T8" fmla="*/ 7 w 22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1"/>
                  <a:gd name="T17" fmla="*/ 22 w 22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1">
                    <a:moveTo>
                      <a:pt x="7" y="0"/>
                    </a:moveTo>
                    <a:lnTo>
                      <a:pt x="0" y="14"/>
                    </a:lnTo>
                    <a:lnTo>
                      <a:pt x="15" y="21"/>
                    </a:lnTo>
                    <a:lnTo>
                      <a:pt x="22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85" name="Freeform 1113"/>
              <p:cNvSpPr>
                <a:spLocks/>
              </p:cNvSpPr>
              <p:nvPr/>
            </p:nvSpPr>
            <p:spPr bwMode="auto">
              <a:xfrm>
                <a:off x="2998" y="2837"/>
                <a:ext cx="9" cy="16"/>
              </a:xfrm>
              <a:custGeom>
                <a:avLst/>
                <a:gdLst>
                  <a:gd name="T0" fmla="*/ 6 w 9"/>
                  <a:gd name="T1" fmla="*/ 0 h 16"/>
                  <a:gd name="T2" fmla="*/ 0 w 9"/>
                  <a:gd name="T3" fmla="*/ 14 h 16"/>
                  <a:gd name="T4" fmla="*/ 2 w 9"/>
                  <a:gd name="T5" fmla="*/ 16 h 16"/>
                  <a:gd name="T6" fmla="*/ 9 w 9"/>
                  <a:gd name="T7" fmla="*/ 1 h 16"/>
                  <a:gd name="T8" fmla="*/ 6 w 9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16"/>
                  <a:gd name="T17" fmla="*/ 9 w 9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16">
                    <a:moveTo>
                      <a:pt x="6" y="0"/>
                    </a:moveTo>
                    <a:lnTo>
                      <a:pt x="0" y="14"/>
                    </a:lnTo>
                    <a:lnTo>
                      <a:pt x="2" y="16"/>
                    </a:lnTo>
                    <a:lnTo>
                      <a:pt x="9" y="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86" name="Freeform 1114"/>
              <p:cNvSpPr>
                <a:spLocks/>
              </p:cNvSpPr>
              <p:nvPr/>
            </p:nvSpPr>
            <p:spPr bwMode="auto">
              <a:xfrm>
                <a:off x="2986" y="2807"/>
                <a:ext cx="90" cy="76"/>
              </a:xfrm>
              <a:custGeom>
                <a:avLst/>
                <a:gdLst>
                  <a:gd name="T0" fmla="*/ 0 w 90"/>
                  <a:gd name="T1" fmla="*/ 76 h 76"/>
                  <a:gd name="T2" fmla="*/ 90 w 90"/>
                  <a:gd name="T3" fmla="*/ 68 h 76"/>
                  <a:gd name="T4" fmla="*/ 30 w 90"/>
                  <a:gd name="T5" fmla="*/ 0 h 76"/>
                  <a:gd name="T6" fmla="*/ 0 w 90"/>
                  <a:gd name="T7" fmla="*/ 76 h 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76"/>
                  <a:gd name="T14" fmla="*/ 90 w 90"/>
                  <a:gd name="T15" fmla="*/ 76 h 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76">
                    <a:moveTo>
                      <a:pt x="0" y="76"/>
                    </a:moveTo>
                    <a:lnTo>
                      <a:pt x="90" y="68"/>
                    </a:lnTo>
                    <a:lnTo>
                      <a:pt x="30" y="0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grpSp>
          <p:nvGrpSpPr>
            <p:cNvPr id="7294" name="Group 1132"/>
            <p:cNvGrpSpPr>
              <a:grpSpLocks/>
            </p:cNvGrpSpPr>
            <p:nvPr/>
          </p:nvGrpSpPr>
          <p:grpSpPr bwMode="auto">
            <a:xfrm>
              <a:off x="1637" y="2054"/>
              <a:ext cx="529" cy="169"/>
              <a:chOff x="1637" y="2054"/>
              <a:chExt cx="529" cy="169"/>
            </a:xfrm>
          </p:grpSpPr>
          <p:sp>
            <p:nvSpPr>
              <p:cNvPr id="7315" name="Freeform 1116"/>
              <p:cNvSpPr>
                <a:spLocks/>
              </p:cNvSpPr>
              <p:nvPr/>
            </p:nvSpPr>
            <p:spPr bwMode="auto">
              <a:xfrm>
                <a:off x="1637" y="2054"/>
                <a:ext cx="19" cy="18"/>
              </a:xfrm>
              <a:custGeom>
                <a:avLst/>
                <a:gdLst>
                  <a:gd name="T0" fmla="*/ 4 w 19"/>
                  <a:gd name="T1" fmla="*/ 0 h 18"/>
                  <a:gd name="T2" fmla="*/ 0 w 19"/>
                  <a:gd name="T3" fmla="*/ 14 h 18"/>
                  <a:gd name="T4" fmla="*/ 15 w 19"/>
                  <a:gd name="T5" fmla="*/ 18 h 18"/>
                  <a:gd name="T6" fmla="*/ 19 w 19"/>
                  <a:gd name="T7" fmla="*/ 4 h 18"/>
                  <a:gd name="T8" fmla="*/ 4 w 19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18"/>
                  <a:gd name="T17" fmla="*/ 19 w 19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18">
                    <a:moveTo>
                      <a:pt x="4" y="0"/>
                    </a:moveTo>
                    <a:lnTo>
                      <a:pt x="0" y="14"/>
                    </a:lnTo>
                    <a:lnTo>
                      <a:pt x="15" y="18"/>
                    </a:lnTo>
                    <a:lnTo>
                      <a:pt x="19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16" name="Freeform 1117"/>
              <p:cNvSpPr>
                <a:spLocks/>
              </p:cNvSpPr>
              <p:nvPr/>
            </p:nvSpPr>
            <p:spPr bwMode="auto">
              <a:xfrm>
                <a:off x="1668" y="2062"/>
                <a:ext cx="19" cy="18"/>
              </a:xfrm>
              <a:custGeom>
                <a:avLst/>
                <a:gdLst>
                  <a:gd name="T0" fmla="*/ 4 w 19"/>
                  <a:gd name="T1" fmla="*/ 0 h 18"/>
                  <a:gd name="T2" fmla="*/ 0 w 19"/>
                  <a:gd name="T3" fmla="*/ 14 h 18"/>
                  <a:gd name="T4" fmla="*/ 15 w 19"/>
                  <a:gd name="T5" fmla="*/ 18 h 18"/>
                  <a:gd name="T6" fmla="*/ 19 w 19"/>
                  <a:gd name="T7" fmla="*/ 4 h 18"/>
                  <a:gd name="T8" fmla="*/ 4 w 19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18"/>
                  <a:gd name="T17" fmla="*/ 19 w 19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18">
                    <a:moveTo>
                      <a:pt x="4" y="0"/>
                    </a:moveTo>
                    <a:lnTo>
                      <a:pt x="0" y="14"/>
                    </a:lnTo>
                    <a:lnTo>
                      <a:pt x="15" y="18"/>
                    </a:lnTo>
                    <a:lnTo>
                      <a:pt x="19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17" name="Freeform 1118"/>
              <p:cNvSpPr>
                <a:spLocks/>
              </p:cNvSpPr>
              <p:nvPr/>
            </p:nvSpPr>
            <p:spPr bwMode="auto">
              <a:xfrm>
                <a:off x="1699" y="2070"/>
                <a:ext cx="18" cy="18"/>
              </a:xfrm>
              <a:custGeom>
                <a:avLst/>
                <a:gdLst>
                  <a:gd name="T0" fmla="*/ 4 w 18"/>
                  <a:gd name="T1" fmla="*/ 0 h 18"/>
                  <a:gd name="T2" fmla="*/ 0 w 18"/>
                  <a:gd name="T3" fmla="*/ 14 h 18"/>
                  <a:gd name="T4" fmla="*/ 14 w 18"/>
                  <a:gd name="T5" fmla="*/ 18 h 18"/>
                  <a:gd name="T6" fmla="*/ 18 w 18"/>
                  <a:gd name="T7" fmla="*/ 4 h 18"/>
                  <a:gd name="T8" fmla="*/ 4 w 18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8"/>
                  <a:gd name="T17" fmla="*/ 18 w 18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8">
                    <a:moveTo>
                      <a:pt x="4" y="0"/>
                    </a:moveTo>
                    <a:lnTo>
                      <a:pt x="0" y="14"/>
                    </a:lnTo>
                    <a:lnTo>
                      <a:pt x="14" y="18"/>
                    </a:lnTo>
                    <a:lnTo>
                      <a:pt x="18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18" name="Freeform 1119"/>
              <p:cNvSpPr>
                <a:spLocks/>
              </p:cNvSpPr>
              <p:nvPr/>
            </p:nvSpPr>
            <p:spPr bwMode="auto">
              <a:xfrm>
                <a:off x="1729" y="2078"/>
                <a:ext cx="20" cy="20"/>
              </a:xfrm>
              <a:custGeom>
                <a:avLst/>
                <a:gdLst>
                  <a:gd name="T0" fmla="*/ 4 w 20"/>
                  <a:gd name="T1" fmla="*/ 0 h 20"/>
                  <a:gd name="T2" fmla="*/ 0 w 20"/>
                  <a:gd name="T3" fmla="*/ 14 h 20"/>
                  <a:gd name="T4" fmla="*/ 16 w 20"/>
                  <a:gd name="T5" fmla="*/ 20 h 20"/>
                  <a:gd name="T6" fmla="*/ 20 w 20"/>
                  <a:gd name="T7" fmla="*/ 5 h 20"/>
                  <a:gd name="T8" fmla="*/ 4 w 20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4" y="0"/>
                    </a:moveTo>
                    <a:lnTo>
                      <a:pt x="0" y="14"/>
                    </a:lnTo>
                    <a:lnTo>
                      <a:pt x="16" y="20"/>
                    </a:lnTo>
                    <a:lnTo>
                      <a:pt x="20" y="5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19" name="Freeform 1120"/>
              <p:cNvSpPr>
                <a:spLocks/>
              </p:cNvSpPr>
              <p:nvPr/>
            </p:nvSpPr>
            <p:spPr bwMode="auto">
              <a:xfrm>
                <a:off x="1760" y="2087"/>
                <a:ext cx="20" cy="19"/>
              </a:xfrm>
              <a:custGeom>
                <a:avLst/>
                <a:gdLst>
                  <a:gd name="T0" fmla="*/ 4 w 20"/>
                  <a:gd name="T1" fmla="*/ 0 h 19"/>
                  <a:gd name="T2" fmla="*/ 0 w 20"/>
                  <a:gd name="T3" fmla="*/ 15 h 19"/>
                  <a:gd name="T4" fmla="*/ 16 w 20"/>
                  <a:gd name="T5" fmla="*/ 19 h 19"/>
                  <a:gd name="T6" fmla="*/ 20 w 20"/>
                  <a:gd name="T7" fmla="*/ 4 h 19"/>
                  <a:gd name="T8" fmla="*/ 4 w 20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19"/>
                  <a:gd name="T17" fmla="*/ 20 w 20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19">
                    <a:moveTo>
                      <a:pt x="4" y="0"/>
                    </a:moveTo>
                    <a:lnTo>
                      <a:pt x="0" y="15"/>
                    </a:lnTo>
                    <a:lnTo>
                      <a:pt x="16" y="19"/>
                    </a:lnTo>
                    <a:lnTo>
                      <a:pt x="2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20" name="Freeform 1121"/>
              <p:cNvSpPr>
                <a:spLocks/>
              </p:cNvSpPr>
              <p:nvPr/>
            </p:nvSpPr>
            <p:spPr bwMode="auto">
              <a:xfrm>
                <a:off x="1790" y="2095"/>
                <a:ext cx="20" cy="19"/>
              </a:xfrm>
              <a:custGeom>
                <a:avLst/>
                <a:gdLst>
                  <a:gd name="T0" fmla="*/ 4 w 20"/>
                  <a:gd name="T1" fmla="*/ 0 h 19"/>
                  <a:gd name="T2" fmla="*/ 0 w 20"/>
                  <a:gd name="T3" fmla="*/ 15 h 19"/>
                  <a:gd name="T4" fmla="*/ 16 w 20"/>
                  <a:gd name="T5" fmla="*/ 19 h 19"/>
                  <a:gd name="T6" fmla="*/ 20 w 20"/>
                  <a:gd name="T7" fmla="*/ 4 h 19"/>
                  <a:gd name="T8" fmla="*/ 4 w 20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19"/>
                  <a:gd name="T17" fmla="*/ 20 w 20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19">
                    <a:moveTo>
                      <a:pt x="4" y="0"/>
                    </a:moveTo>
                    <a:lnTo>
                      <a:pt x="0" y="15"/>
                    </a:lnTo>
                    <a:lnTo>
                      <a:pt x="16" y="19"/>
                    </a:lnTo>
                    <a:lnTo>
                      <a:pt x="2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21" name="Freeform 1122"/>
              <p:cNvSpPr>
                <a:spLocks/>
              </p:cNvSpPr>
              <p:nvPr/>
            </p:nvSpPr>
            <p:spPr bwMode="auto">
              <a:xfrm>
                <a:off x="1821" y="2103"/>
                <a:ext cx="20" cy="19"/>
              </a:xfrm>
              <a:custGeom>
                <a:avLst/>
                <a:gdLst>
                  <a:gd name="T0" fmla="*/ 4 w 20"/>
                  <a:gd name="T1" fmla="*/ 0 h 19"/>
                  <a:gd name="T2" fmla="*/ 0 w 20"/>
                  <a:gd name="T3" fmla="*/ 15 h 19"/>
                  <a:gd name="T4" fmla="*/ 16 w 20"/>
                  <a:gd name="T5" fmla="*/ 19 h 19"/>
                  <a:gd name="T6" fmla="*/ 20 w 20"/>
                  <a:gd name="T7" fmla="*/ 4 h 19"/>
                  <a:gd name="T8" fmla="*/ 4 w 20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19"/>
                  <a:gd name="T17" fmla="*/ 20 w 20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19">
                    <a:moveTo>
                      <a:pt x="4" y="0"/>
                    </a:moveTo>
                    <a:lnTo>
                      <a:pt x="0" y="15"/>
                    </a:lnTo>
                    <a:lnTo>
                      <a:pt x="16" y="19"/>
                    </a:lnTo>
                    <a:lnTo>
                      <a:pt x="2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22" name="Freeform 1123"/>
              <p:cNvSpPr>
                <a:spLocks/>
              </p:cNvSpPr>
              <p:nvPr/>
            </p:nvSpPr>
            <p:spPr bwMode="auto">
              <a:xfrm>
                <a:off x="1853" y="2112"/>
                <a:ext cx="19" cy="19"/>
              </a:xfrm>
              <a:custGeom>
                <a:avLst/>
                <a:gdLst>
                  <a:gd name="T0" fmla="*/ 4 w 19"/>
                  <a:gd name="T1" fmla="*/ 0 h 19"/>
                  <a:gd name="T2" fmla="*/ 0 w 19"/>
                  <a:gd name="T3" fmla="*/ 15 h 19"/>
                  <a:gd name="T4" fmla="*/ 15 w 19"/>
                  <a:gd name="T5" fmla="*/ 19 h 19"/>
                  <a:gd name="T6" fmla="*/ 19 w 19"/>
                  <a:gd name="T7" fmla="*/ 4 h 19"/>
                  <a:gd name="T8" fmla="*/ 4 w 19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19"/>
                  <a:gd name="T17" fmla="*/ 19 w 19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19">
                    <a:moveTo>
                      <a:pt x="4" y="0"/>
                    </a:moveTo>
                    <a:lnTo>
                      <a:pt x="0" y="15"/>
                    </a:lnTo>
                    <a:lnTo>
                      <a:pt x="15" y="19"/>
                    </a:lnTo>
                    <a:lnTo>
                      <a:pt x="19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23" name="Freeform 1124"/>
              <p:cNvSpPr>
                <a:spLocks/>
              </p:cNvSpPr>
              <p:nvPr/>
            </p:nvSpPr>
            <p:spPr bwMode="auto">
              <a:xfrm>
                <a:off x="1884" y="2120"/>
                <a:ext cx="18" cy="19"/>
              </a:xfrm>
              <a:custGeom>
                <a:avLst/>
                <a:gdLst>
                  <a:gd name="T0" fmla="*/ 4 w 18"/>
                  <a:gd name="T1" fmla="*/ 0 h 19"/>
                  <a:gd name="T2" fmla="*/ 0 w 18"/>
                  <a:gd name="T3" fmla="*/ 15 h 19"/>
                  <a:gd name="T4" fmla="*/ 14 w 18"/>
                  <a:gd name="T5" fmla="*/ 19 h 19"/>
                  <a:gd name="T6" fmla="*/ 18 w 18"/>
                  <a:gd name="T7" fmla="*/ 4 h 19"/>
                  <a:gd name="T8" fmla="*/ 4 w 1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9"/>
                  <a:gd name="T17" fmla="*/ 18 w 18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9">
                    <a:moveTo>
                      <a:pt x="4" y="0"/>
                    </a:moveTo>
                    <a:lnTo>
                      <a:pt x="0" y="15"/>
                    </a:lnTo>
                    <a:lnTo>
                      <a:pt x="14" y="19"/>
                    </a:lnTo>
                    <a:lnTo>
                      <a:pt x="18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24" name="Freeform 1125"/>
              <p:cNvSpPr>
                <a:spLocks/>
              </p:cNvSpPr>
              <p:nvPr/>
            </p:nvSpPr>
            <p:spPr bwMode="auto">
              <a:xfrm>
                <a:off x="1914" y="2128"/>
                <a:ext cx="20" cy="19"/>
              </a:xfrm>
              <a:custGeom>
                <a:avLst/>
                <a:gdLst>
                  <a:gd name="T0" fmla="*/ 4 w 20"/>
                  <a:gd name="T1" fmla="*/ 0 h 19"/>
                  <a:gd name="T2" fmla="*/ 0 w 20"/>
                  <a:gd name="T3" fmla="*/ 15 h 19"/>
                  <a:gd name="T4" fmla="*/ 16 w 20"/>
                  <a:gd name="T5" fmla="*/ 19 h 19"/>
                  <a:gd name="T6" fmla="*/ 20 w 20"/>
                  <a:gd name="T7" fmla="*/ 4 h 19"/>
                  <a:gd name="T8" fmla="*/ 4 w 20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19"/>
                  <a:gd name="T17" fmla="*/ 20 w 20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19">
                    <a:moveTo>
                      <a:pt x="4" y="0"/>
                    </a:moveTo>
                    <a:lnTo>
                      <a:pt x="0" y="15"/>
                    </a:lnTo>
                    <a:lnTo>
                      <a:pt x="16" y="19"/>
                    </a:lnTo>
                    <a:lnTo>
                      <a:pt x="2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25" name="Freeform 1126"/>
              <p:cNvSpPr>
                <a:spLocks/>
              </p:cNvSpPr>
              <p:nvPr/>
            </p:nvSpPr>
            <p:spPr bwMode="auto">
              <a:xfrm>
                <a:off x="1945" y="2136"/>
                <a:ext cx="20" cy="20"/>
              </a:xfrm>
              <a:custGeom>
                <a:avLst/>
                <a:gdLst>
                  <a:gd name="T0" fmla="*/ 4 w 20"/>
                  <a:gd name="T1" fmla="*/ 0 h 20"/>
                  <a:gd name="T2" fmla="*/ 0 w 20"/>
                  <a:gd name="T3" fmla="*/ 15 h 20"/>
                  <a:gd name="T4" fmla="*/ 16 w 20"/>
                  <a:gd name="T5" fmla="*/ 20 h 20"/>
                  <a:gd name="T6" fmla="*/ 20 w 20"/>
                  <a:gd name="T7" fmla="*/ 6 h 20"/>
                  <a:gd name="T8" fmla="*/ 4 w 20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4" y="0"/>
                    </a:moveTo>
                    <a:lnTo>
                      <a:pt x="0" y="15"/>
                    </a:lnTo>
                    <a:lnTo>
                      <a:pt x="16" y="20"/>
                    </a:lnTo>
                    <a:lnTo>
                      <a:pt x="20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26" name="Freeform 1127"/>
              <p:cNvSpPr>
                <a:spLocks/>
              </p:cNvSpPr>
              <p:nvPr/>
            </p:nvSpPr>
            <p:spPr bwMode="auto">
              <a:xfrm>
                <a:off x="1975" y="2146"/>
                <a:ext cx="20" cy="18"/>
              </a:xfrm>
              <a:custGeom>
                <a:avLst/>
                <a:gdLst>
                  <a:gd name="T0" fmla="*/ 4 w 20"/>
                  <a:gd name="T1" fmla="*/ 0 h 18"/>
                  <a:gd name="T2" fmla="*/ 0 w 20"/>
                  <a:gd name="T3" fmla="*/ 14 h 18"/>
                  <a:gd name="T4" fmla="*/ 16 w 20"/>
                  <a:gd name="T5" fmla="*/ 18 h 18"/>
                  <a:gd name="T6" fmla="*/ 20 w 20"/>
                  <a:gd name="T7" fmla="*/ 4 h 18"/>
                  <a:gd name="T8" fmla="*/ 4 w 20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18"/>
                  <a:gd name="T17" fmla="*/ 20 w 20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18">
                    <a:moveTo>
                      <a:pt x="4" y="0"/>
                    </a:moveTo>
                    <a:lnTo>
                      <a:pt x="0" y="14"/>
                    </a:lnTo>
                    <a:lnTo>
                      <a:pt x="16" y="18"/>
                    </a:lnTo>
                    <a:lnTo>
                      <a:pt x="2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27" name="Freeform 1128"/>
              <p:cNvSpPr>
                <a:spLocks/>
              </p:cNvSpPr>
              <p:nvPr/>
            </p:nvSpPr>
            <p:spPr bwMode="auto">
              <a:xfrm>
                <a:off x="2006" y="2154"/>
                <a:ext cx="20" cy="18"/>
              </a:xfrm>
              <a:custGeom>
                <a:avLst/>
                <a:gdLst>
                  <a:gd name="T0" fmla="*/ 4 w 20"/>
                  <a:gd name="T1" fmla="*/ 0 h 18"/>
                  <a:gd name="T2" fmla="*/ 0 w 20"/>
                  <a:gd name="T3" fmla="*/ 14 h 18"/>
                  <a:gd name="T4" fmla="*/ 16 w 20"/>
                  <a:gd name="T5" fmla="*/ 18 h 18"/>
                  <a:gd name="T6" fmla="*/ 20 w 20"/>
                  <a:gd name="T7" fmla="*/ 4 h 18"/>
                  <a:gd name="T8" fmla="*/ 4 w 20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18"/>
                  <a:gd name="T17" fmla="*/ 20 w 20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18">
                    <a:moveTo>
                      <a:pt x="4" y="0"/>
                    </a:moveTo>
                    <a:lnTo>
                      <a:pt x="0" y="14"/>
                    </a:lnTo>
                    <a:lnTo>
                      <a:pt x="16" y="18"/>
                    </a:lnTo>
                    <a:lnTo>
                      <a:pt x="2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28" name="Freeform 1129"/>
              <p:cNvSpPr>
                <a:spLocks/>
              </p:cNvSpPr>
              <p:nvPr/>
            </p:nvSpPr>
            <p:spPr bwMode="auto">
              <a:xfrm>
                <a:off x="2038" y="2162"/>
                <a:ext cx="19" cy="18"/>
              </a:xfrm>
              <a:custGeom>
                <a:avLst/>
                <a:gdLst>
                  <a:gd name="T0" fmla="*/ 4 w 19"/>
                  <a:gd name="T1" fmla="*/ 0 h 18"/>
                  <a:gd name="T2" fmla="*/ 0 w 19"/>
                  <a:gd name="T3" fmla="*/ 14 h 18"/>
                  <a:gd name="T4" fmla="*/ 15 w 19"/>
                  <a:gd name="T5" fmla="*/ 18 h 18"/>
                  <a:gd name="T6" fmla="*/ 19 w 19"/>
                  <a:gd name="T7" fmla="*/ 4 h 18"/>
                  <a:gd name="T8" fmla="*/ 4 w 19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18"/>
                  <a:gd name="T17" fmla="*/ 19 w 19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18">
                    <a:moveTo>
                      <a:pt x="4" y="0"/>
                    </a:moveTo>
                    <a:lnTo>
                      <a:pt x="0" y="14"/>
                    </a:lnTo>
                    <a:lnTo>
                      <a:pt x="15" y="18"/>
                    </a:lnTo>
                    <a:lnTo>
                      <a:pt x="19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29" name="Freeform 1130"/>
              <p:cNvSpPr>
                <a:spLocks/>
              </p:cNvSpPr>
              <p:nvPr/>
            </p:nvSpPr>
            <p:spPr bwMode="auto">
              <a:xfrm>
                <a:off x="2069" y="2171"/>
                <a:ext cx="18" cy="19"/>
              </a:xfrm>
              <a:custGeom>
                <a:avLst/>
                <a:gdLst>
                  <a:gd name="T0" fmla="*/ 4 w 18"/>
                  <a:gd name="T1" fmla="*/ 0 h 19"/>
                  <a:gd name="T2" fmla="*/ 0 w 18"/>
                  <a:gd name="T3" fmla="*/ 15 h 19"/>
                  <a:gd name="T4" fmla="*/ 14 w 18"/>
                  <a:gd name="T5" fmla="*/ 19 h 19"/>
                  <a:gd name="T6" fmla="*/ 18 w 18"/>
                  <a:gd name="T7" fmla="*/ 4 h 19"/>
                  <a:gd name="T8" fmla="*/ 4 w 1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9"/>
                  <a:gd name="T17" fmla="*/ 18 w 18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9">
                    <a:moveTo>
                      <a:pt x="4" y="0"/>
                    </a:moveTo>
                    <a:lnTo>
                      <a:pt x="0" y="15"/>
                    </a:lnTo>
                    <a:lnTo>
                      <a:pt x="14" y="19"/>
                    </a:lnTo>
                    <a:lnTo>
                      <a:pt x="18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30" name="Freeform 1131"/>
              <p:cNvSpPr>
                <a:spLocks/>
              </p:cNvSpPr>
              <p:nvPr/>
            </p:nvSpPr>
            <p:spPr bwMode="auto">
              <a:xfrm>
                <a:off x="2077" y="2144"/>
                <a:ext cx="89" cy="79"/>
              </a:xfrm>
              <a:custGeom>
                <a:avLst/>
                <a:gdLst>
                  <a:gd name="T0" fmla="*/ 0 w 89"/>
                  <a:gd name="T1" fmla="*/ 79 h 79"/>
                  <a:gd name="T2" fmla="*/ 89 w 89"/>
                  <a:gd name="T3" fmla="*/ 60 h 79"/>
                  <a:gd name="T4" fmla="*/ 21 w 89"/>
                  <a:gd name="T5" fmla="*/ 0 h 79"/>
                  <a:gd name="T6" fmla="*/ 0 w 89"/>
                  <a:gd name="T7" fmla="*/ 79 h 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9"/>
                  <a:gd name="T13" fmla="*/ 0 h 79"/>
                  <a:gd name="T14" fmla="*/ 89 w 89"/>
                  <a:gd name="T15" fmla="*/ 79 h 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9" h="79">
                    <a:moveTo>
                      <a:pt x="0" y="79"/>
                    </a:moveTo>
                    <a:lnTo>
                      <a:pt x="89" y="60"/>
                    </a:lnTo>
                    <a:lnTo>
                      <a:pt x="21" y="0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grpSp>
          <p:nvGrpSpPr>
            <p:cNvPr id="7295" name="Group 1135"/>
            <p:cNvGrpSpPr>
              <a:grpSpLocks/>
            </p:cNvGrpSpPr>
            <p:nvPr/>
          </p:nvGrpSpPr>
          <p:grpSpPr bwMode="auto">
            <a:xfrm>
              <a:off x="2971" y="1387"/>
              <a:ext cx="411" cy="1344"/>
              <a:chOff x="2971" y="1387"/>
              <a:chExt cx="411" cy="1344"/>
            </a:xfrm>
          </p:grpSpPr>
          <p:sp>
            <p:nvSpPr>
              <p:cNvPr id="7313" name="Freeform 1133"/>
              <p:cNvSpPr>
                <a:spLocks/>
              </p:cNvSpPr>
              <p:nvPr/>
            </p:nvSpPr>
            <p:spPr bwMode="auto">
              <a:xfrm>
                <a:off x="2971" y="1387"/>
                <a:ext cx="378" cy="1265"/>
              </a:xfrm>
              <a:custGeom>
                <a:avLst/>
                <a:gdLst>
                  <a:gd name="T0" fmla="*/ 19 w 378"/>
                  <a:gd name="T1" fmla="*/ 0 h 1265"/>
                  <a:gd name="T2" fmla="*/ 0 w 378"/>
                  <a:gd name="T3" fmla="*/ 5 h 1265"/>
                  <a:gd name="T4" fmla="*/ 359 w 378"/>
                  <a:gd name="T5" fmla="*/ 1265 h 1265"/>
                  <a:gd name="T6" fmla="*/ 378 w 378"/>
                  <a:gd name="T7" fmla="*/ 1259 h 1265"/>
                  <a:gd name="T8" fmla="*/ 19 w 378"/>
                  <a:gd name="T9" fmla="*/ 0 h 12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8"/>
                  <a:gd name="T16" fmla="*/ 0 h 1265"/>
                  <a:gd name="T17" fmla="*/ 378 w 378"/>
                  <a:gd name="T18" fmla="*/ 1265 h 12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8" h="1265">
                    <a:moveTo>
                      <a:pt x="19" y="0"/>
                    </a:moveTo>
                    <a:lnTo>
                      <a:pt x="0" y="5"/>
                    </a:lnTo>
                    <a:lnTo>
                      <a:pt x="359" y="1265"/>
                    </a:lnTo>
                    <a:lnTo>
                      <a:pt x="378" y="1259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314" name="Freeform 1134"/>
              <p:cNvSpPr>
                <a:spLocks/>
              </p:cNvSpPr>
              <p:nvPr/>
            </p:nvSpPr>
            <p:spPr bwMode="auto">
              <a:xfrm>
                <a:off x="3296" y="2634"/>
                <a:ext cx="86" cy="97"/>
              </a:xfrm>
              <a:custGeom>
                <a:avLst/>
                <a:gdLst>
                  <a:gd name="T0" fmla="*/ 0 w 86"/>
                  <a:gd name="T1" fmla="*/ 24 h 97"/>
                  <a:gd name="T2" fmla="*/ 68 w 86"/>
                  <a:gd name="T3" fmla="*/ 97 h 97"/>
                  <a:gd name="T4" fmla="*/ 86 w 86"/>
                  <a:gd name="T5" fmla="*/ 0 h 97"/>
                  <a:gd name="T6" fmla="*/ 0 w 86"/>
                  <a:gd name="T7" fmla="*/ 24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6"/>
                  <a:gd name="T13" fmla="*/ 0 h 97"/>
                  <a:gd name="T14" fmla="*/ 86 w 86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6" h="97">
                    <a:moveTo>
                      <a:pt x="0" y="24"/>
                    </a:moveTo>
                    <a:lnTo>
                      <a:pt x="68" y="97"/>
                    </a:lnTo>
                    <a:lnTo>
                      <a:pt x="86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grpSp>
          <p:nvGrpSpPr>
            <p:cNvPr id="7296" name="Group 1142"/>
            <p:cNvGrpSpPr>
              <a:grpSpLocks/>
            </p:cNvGrpSpPr>
            <p:nvPr/>
          </p:nvGrpSpPr>
          <p:grpSpPr bwMode="auto">
            <a:xfrm>
              <a:off x="824" y="2779"/>
              <a:ext cx="817" cy="434"/>
              <a:chOff x="824" y="2779"/>
              <a:chExt cx="817" cy="434"/>
            </a:xfrm>
          </p:grpSpPr>
          <p:grpSp>
            <p:nvGrpSpPr>
              <p:cNvPr id="7307" name="Group 1140"/>
              <p:cNvGrpSpPr>
                <a:grpSpLocks/>
              </p:cNvGrpSpPr>
              <p:nvPr/>
            </p:nvGrpSpPr>
            <p:grpSpPr bwMode="auto">
              <a:xfrm>
                <a:off x="824" y="2779"/>
                <a:ext cx="817" cy="434"/>
                <a:chOff x="824" y="2779"/>
                <a:chExt cx="817" cy="434"/>
              </a:xfrm>
            </p:grpSpPr>
            <p:sp>
              <p:nvSpPr>
                <p:cNvPr id="7309" name="Rectangle 1136"/>
                <p:cNvSpPr>
                  <a:spLocks noChangeArrowheads="1"/>
                </p:cNvSpPr>
                <p:nvPr/>
              </p:nvSpPr>
              <p:spPr bwMode="auto">
                <a:xfrm>
                  <a:off x="824" y="2779"/>
                  <a:ext cx="817" cy="434"/>
                </a:xfrm>
                <a:prstGeom prst="rect">
                  <a:avLst/>
                </a:prstGeom>
                <a:solidFill>
                  <a:srgbClr val="FF99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PT" altLang="pt-PT"/>
                </a:p>
              </p:txBody>
            </p:sp>
            <p:sp>
              <p:nvSpPr>
                <p:cNvPr id="7310" name="Freeform 1137"/>
                <p:cNvSpPr>
                  <a:spLocks/>
                </p:cNvSpPr>
                <p:nvPr/>
              </p:nvSpPr>
              <p:spPr bwMode="auto">
                <a:xfrm>
                  <a:off x="824" y="2779"/>
                  <a:ext cx="815" cy="432"/>
                </a:xfrm>
                <a:custGeom>
                  <a:avLst/>
                  <a:gdLst>
                    <a:gd name="T0" fmla="*/ 366 w 815"/>
                    <a:gd name="T1" fmla="*/ 2 h 432"/>
                    <a:gd name="T2" fmla="*/ 286 w 815"/>
                    <a:gd name="T3" fmla="*/ 10 h 432"/>
                    <a:gd name="T4" fmla="*/ 213 w 815"/>
                    <a:gd name="T5" fmla="*/ 27 h 432"/>
                    <a:gd name="T6" fmla="*/ 148 w 815"/>
                    <a:gd name="T7" fmla="*/ 50 h 432"/>
                    <a:gd name="T8" fmla="*/ 93 w 815"/>
                    <a:gd name="T9" fmla="*/ 79 h 432"/>
                    <a:gd name="T10" fmla="*/ 49 w 815"/>
                    <a:gd name="T11" fmla="*/ 113 h 432"/>
                    <a:gd name="T12" fmla="*/ 19 w 815"/>
                    <a:gd name="T13" fmla="*/ 152 h 432"/>
                    <a:gd name="T14" fmla="*/ 3 w 815"/>
                    <a:gd name="T15" fmla="*/ 195 h 432"/>
                    <a:gd name="T16" fmla="*/ 3 w 815"/>
                    <a:gd name="T17" fmla="*/ 239 h 432"/>
                    <a:gd name="T18" fmla="*/ 19 w 815"/>
                    <a:gd name="T19" fmla="*/ 280 h 432"/>
                    <a:gd name="T20" fmla="*/ 49 w 815"/>
                    <a:gd name="T21" fmla="*/ 319 h 432"/>
                    <a:gd name="T22" fmla="*/ 93 w 815"/>
                    <a:gd name="T23" fmla="*/ 353 h 432"/>
                    <a:gd name="T24" fmla="*/ 148 w 815"/>
                    <a:gd name="T25" fmla="*/ 382 h 432"/>
                    <a:gd name="T26" fmla="*/ 213 w 815"/>
                    <a:gd name="T27" fmla="*/ 405 h 432"/>
                    <a:gd name="T28" fmla="*/ 286 w 815"/>
                    <a:gd name="T29" fmla="*/ 422 h 432"/>
                    <a:gd name="T30" fmla="*/ 366 w 815"/>
                    <a:gd name="T31" fmla="*/ 430 h 432"/>
                    <a:gd name="T32" fmla="*/ 449 w 815"/>
                    <a:gd name="T33" fmla="*/ 430 h 432"/>
                    <a:gd name="T34" fmla="*/ 529 w 815"/>
                    <a:gd name="T35" fmla="*/ 422 h 432"/>
                    <a:gd name="T36" fmla="*/ 602 w 815"/>
                    <a:gd name="T37" fmla="*/ 405 h 432"/>
                    <a:gd name="T38" fmla="*/ 667 w 815"/>
                    <a:gd name="T39" fmla="*/ 382 h 432"/>
                    <a:gd name="T40" fmla="*/ 722 w 815"/>
                    <a:gd name="T41" fmla="*/ 353 h 432"/>
                    <a:gd name="T42" fmla="*/ 765 w 815"/>
                    <a:gd name="T43" fmla="*/ 319 h 432"/>
                    <a:gd name="T44" fmla="*/ 796 w 815"/>
                    <a:gd name="T45" fmla="*/ 280 h 432"/>
                    <a:gd name="T46" fmla="*/ 812 w 815"/>
                    <a:gd name="T47" fmla="*/ 239 h 432"/>
                    <a:gd name="T48" fmla="*/ 812 w 815"/>
                    <a:gd name="T49" fmla="*/ 195 h 432"/>
                    <a:gd name="T50" fmla="*/ 796 w 815"/>
                    <a:gd name="T51" fmla="*/ 152 h 432"/>
                    <a:gd name="T52" fmla="*/ 765 w 815"/>
                    <a:gd name="T53" fmla="*/ 113 h 432"/>
                    <a:gd name="T54" fmla="*/ 722 w 815"/>
                    <a:gd name="T55" fmla="*/ 79 h 432"/>
                    <a:gd name="T56" fmla="*/ 667 w 815"/>
                    <a:gd name="T57" fmla="*/ 50 h 432"/>
                    <a:gd name="T58" fmla="*/ 602 w 815"/>
                    <a:gd name="T59" fmla="*/ 27 h 432"/>
                    <a:gd name="T60" fmla="*/ 529 w 815"/>
                    <a:gd name="T61" fmla="*/ 10 h 432"/>
                    <a:gd name="T62" fmla="*/ 449 w 815"/>
                    <a:gd name="T63" fmla="*/ 2 h 432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815"/>
                    <a:gd name="T97" fmla="*/ 0 h 432"/>
                    <a:gd name="T98" fmla="*/ 815 w 815"/>
                    <a:gd name="T99" fmla="*/ 432 h 432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815" h="432">
                      <a:moveTo>
                        <a:pt x="407" y="0"/>
                      </a:moveTo>
                      <a:lnTo>
                        <a:pt x="366" y="2"/>
                      </a:lnTo>
                      <a:lnTo>
                        <a:pt x="325" y="4"/>
                      </a:lnTo>
                      <a:lnTo>
                        <a:pt x="286" y="10"/>
                      </a:lnTo>
                      <a:lnTo>
                        <a:pt x="249" y="18"/>
                      </a:lnTo>
                      <a:lnTo>
                        <a:pt x="213" y="27"/>
                      </a:lnTo>
                      <a:lnTo>
                        <a:pt x="180" y="38"/>
                      </a:lnTo>
                      <a:lnTo>
                        <a:pt x="148" y="50"/>
                      </a:lnTo>
                      <a:lnTo>
                        <a:pt x="120" y="64"/>
                      </a:lnTo>
                      <a:lnTo>
                        <a:pt x="93" y="79"/>
                      </a:lnTo>
                      <a:lnTo>
                        <a:pt x="69" y="96"/>
                      </a:lnTo>
                      <a:lnTo>
                        <a:pt x="49" y="113"/>
                      </a:lnTo>
                      <a:lnTo>
                        <a:pt x="32" y="132"/>
                      </a:lnTo>
                      <a:lnTo>
                        <a:pt x="19" y="152"/>
                      </a:lnTo>
                      <a:lnTo>
                        <a:pt x="8" y="173"/>
                      </a:lnTo>
                      <a:lnTo>
                        <a:pt x="3" y="195"/>
                      </a:lnTo>
                      <a:lnTo>
                        <a:pt x="0" y="216"/>
                      </a:lnTo>
                      <a:lnTo>
                        <a:pt x="3" y="239"/>
                      </a:lnTo>
                      <a:lnTo>
                        <a:pt x="8" y="260"/>
                      </a:lnTo>
                      <a:lnTo>
                        <a:pt x="19" y="280"/>
                      </a:lnTo>
                      <a:lnTo>
                        <a:pt x="32" y="300"/>
                      </a:lnTo>
                      <a:lnTo>
                        <a:pt x="49" y="319"/>
                      </a:lnTo>
                      <a:lnTo>
                        <a:pt x="69" y="336"/>
                      </a:lnTo>
                      <a:lnTo>
                        <a:pt x="93" y="353"/>
                      </a:lnTo>
                      <a:lnTo>
                        <a:pt x="120" y="368"/>
                      </a:lnTo>
                      <a:lnTo>
                        <a:pt x="148" y="382"/>
                      </a:lnTo>
                      <a:lnTo>
                        <a:pt x="180" y="394"/>
                      </a:lnTo>
                      <a:lnTo>
                        <a:pt x="213" y="405"/>
                      </a:lnTo>
                      <a:lnTo>
                        <a:pt x="249" y="414"/>
                      </a:lnTo>
                      <a:lnTo>
                        <a:pt x="286" y="422"/>
                      </a:lnTo>
                      <a:lnTo>
                        <a:pt x="325" y="428"/>
                      </a:lnTo>
                      <a:lnTo>
                        <a:pt x="366" y="430"/>
                      </a:lnTo>
                      <a:lnTo>
                        <a:pt x="407" y="432"/>
                      </a:lnTo>
                      <a:lnTo>
                        <a:pt x="449" y="430"/>
                      </a:lnTo>
                      <a:lnTo>
                        <a:pt x="490" y="428"/>
                      </a:lnTo>
                      <a:lnTo>
                        <a:pt x="529" y="422"/>
                      </a:lnTo>
                      <a:lnTo>
                        <a:pt x="566" y="414"/>
                      </a:lnTo>
                      <a:lnTo>
                        <a:pt x="602" y="405"/>
                      </a:lnTo>
                      <a:lnTo>
                        <a:pt x="635" y="394"/>
                      </a:lnTo>
                      <a:lnTo>
                        <a:pt x="667" y="382"/>
                      </a:lnTo>
                      <a:lnTo>
                        <a:pt x="695" y="368"/>
                      </a:lnTo>
                      <a:lnTo>
                        <a:pt x="722" y="353"/>
                      </a:lnTo>
                      <a:lnTo>
                        <a:pt x="745" y="336"/>
                      </a:lnTo>
                      <a:lnTo>
                        <a:pt x="765" y="319"/>
                      </a:lnTo>
                      <a:lnTo>
                        <a:pt x="783" y="300"/>
                      </a:lnTo>
                      <a:lnTo>
                        <a:pt x="796" y="280"/>
                      </a:lnTo>
                      <a:lnTo>
                        <a:pt x="807" y="260"/>
                      </a:lnTo>
                      <a:lnTo>
                        <a:pt x="812" y="239"/>
                      </a:lnTo>
                      <a:lnTo>
                        <a:pt x="815" y="216"/>
                      </a:lnTo>
                      <a:lnTo>
                        <a:pt x="812" y="195"/>
                      </a:lnTo>
                      <a:lnTo>
                        <a:pt x="807" y="173"/>
                      </a:lnTo>
                      <a:lnTo>
                        <a:pt x="796" y="152"/>
                      </a:lnTo>
                      <a:lnTo>
                        <a:pt x="783" y="132"/>
                      </a:lnTo>
                      <a:lnTo>
                        <a:pt x="765" y="113"/>
                      </a:lnTo>
                      <a:lnTo>
                        <a:pt x="745" y="96"/>
                      </a:lnTo>
                      <a:lnTo>
                        <a:pt x="722" y="79"/>
                      </a:lnTo>
                      <a:lnTo>
                        <a:pt x="695" y="64"/>
                      </a:lnTo>
                      <a:lnTo>
                        <a:pt x="667" y="50"/>
                      </a:lnTo>
                      <a:lnTo>
                        <a:pt x="635" y="38"/>
                      </a:lnTo>
                      <a:lnTo>
                        <a:pt x="602" y="27"/>
                      </a:lnTo>
                      <a:lnTo>
                        <a:pt x="566" y="18"/>
                      </a:lnTo>
                      <a:lnTo>
                        <a:pt x="529" y="10"/>
                      </a:lnTo>
                      <a:lnTo>
                        <a:pt x="490" y="4"/>
                      </a:lnTo>
                      <a:lnTo>
                        <a:pt x="449" y="2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99CC"/>
                </a:solidFill>
                <a:ln w="0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7311" name="Oval 1138"/>
                <p:cNvSpPr>
                  <a:spLocks noChangeArrowheads="1"/>
                </p:cNvSpPr>
                <p:nvPr/>
              </p:nvSpPr>
              <p:spPr bwMode="auto">
                <a:xfrm>
                  <a:off x="824" y="2779"/>
                  <a:ext cx="816" cy="433"/>
                </a:xfrm>
                <a:prstGeom prst="ellipse">
                  <a:avLst/>
                </a:pr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PT" altLang="pt-PT"/>
                </a:p>
              </p:txBody>
            </p:sp>
            <p:sp>
              <p:nvSpPr>
                <p:cNvPr id="7312" name="Rectangle 1139"/>
                <p:cNvSpPr>
                  <a:spLocks noChangeArrowheads="1"/>
                </p:cNvSpPr>
                <p:nvPr/>
              </p:nvSpPr>
              <p:spPr bwMode="auto">
                <a:xfrm>
                  <a:off x="824" y="2779"/>
                  <a:ext cx="817" cy="434"/>
                </a:xfrm>
                <a:prstGeom prst="rect">
                  <a:avLst/>
                </a:prstGeom>
                <a:solidFill>
                  <a:srgbClr val="FF99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PT" altLang="pt-PT"/>
                </a:p>
              </p:txBody>
            </p:sp>
          </p:grpSp>
          <p:sp>
            <p:nvSpPr>
              <p:cNvPr id="7308" name="Oval 1141"/>
              <p:cNvSpPr>
                <a:spLocks noChangeArrowheads="1"/>
              </p:cNvSpPr>
              <p:nvPr/>
            </p:nvSpPr>
            <p:spPr bwMode="auto">
              <a:xfrm>
                <a:off x="824" y="2779"/>
                <a:ext cx="816" cy="433"/>
              </a:xfrm>
              <a:prstGeom prst="ellipse">
                <a:avLst/>
              </a:prstGeom>
              <a:noFill/>
              <a:ln w="460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</p:grpSp>
        <p:sp>
          <p:nvSpPr>
            <p:cNvPr id="7297" name="Rectangle 1143"/>
            <p:cNvSpPr>
              <a:spLocks noChangeArrowheads="1"/>
            </p:cNvSpPr>
            <p:nvPr/>
          </p:nvSpPr>
          <p:spPr bwMode="auto">
            <a:xfrm>
              <a:off x="988" y="2870"/>
              <a:ext cx="54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 dirty="0">
                  <a:solidFill>
                    <a:srgbClr val="000000"/>
                  </a:solidFill>
                </a:rPr>
                <a:t>« </a:t>
              </a:r>
              <a:r>
                <a:rPr lang="fr-FR" altLang="pt-PT" sz="1000" dirty="0" err="1">
                  <a:solidFill>
                    <a:srgbClr val="000000"/>
                  </a:solidFill>
                </a:rPr>
                <a:t>Cooperativas</a:t>
              </a:r>
              <a:r>
                <a:rPr lang="fr-FR" altLang="pt-PT" sz="1000" dirty="0">
                  <a:solidFill>
                    <a:srgbClr val="000000"/>
                  </a:solidFill>
                </a:rPr>
                <a:t> »</a:t>
              </a:r>
              <a:endParaRPr lang="fr-FR" altLang="pt-PT" dirty="0"/>
            </a:p>
          </p:txBody>
        </p:sp>
        <p:sp>
          <p:nvSpPr>
            <p:cNvPr id="7298" name="Rectangle 1144"/>
            <p:cNvSpPr>
              <a:spLocks noChangeArrowheads="1"/>
            </p:cNvSpPr>
            <p:nvPr/>
          </p:nvSpPr>
          <p:spPr bwMode="auto">
            <a:xfrm>
              <a:off x="988" y="3008"/>
              <a:ext cx="1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>
                  <a:solidFill>
                    <a:srgbClr val="000000"/>
                  </a:solidFill>
                </a:rPr>
                <a:t> </a:t>
              </a:r>
              <a:endParaRPr lang="fr-FR" altLang="pt-PT"/>
            </a:p>
          </p:txBody>
        </p:sp>
        <p:sp>
          <p:nvSpPr>
            <p:cNvPr id="7299" name="Rectangle 1145"/>
            <p:cNvSpPr>
              <a:spLocks noChangeArrowheads="1"/>
            </p:cNvSpPr>
            <p:nvPr/>
          </p:nvSpPr>
          <p:spPr bwMode="auto">
            <a:xfrm>
              <a:off x="1008" y="3008"/>
              <a:ext cx="29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fr-FR" altLang="pt-PT" sz="1000">
                  <a:solidFill>
                    <a:srgbClr val="000000"/>
                  </a:solidFill>
                </a:rPr>
                <a:t>TRADERS</a:t>
              </a:r>
              <a:endParaRPr lang="fr-FR" altLang="pt-PT"/>
            </a:p>
          </p:txBody>
        </p:sp>
        <p:grpSp>
          <p:nvGrpSpPr>
            <p:cNvPr id="7300" name="Group 1148"/>
            <p:cNvGrpSpPr>
              <a:grpSpLocks/>
            </p:cNvGrpSpPr>
            <p:nvPr/>
          </p:nvGrpSpPr>
          <p:grpSpPr bwMode="auto">
            <a:xfrm>
              <a:off x="1162" y="3211"/>
              <a:ext cx="89" cy="143"/>
              <a:chOff x="1162" y="3211"/>
              <a:chExt cx="89" cy="143"/>
            </a:xfrm>
          </p:grpSpPr>
          <p:sp>
            <p:nvSpPr>
              <p:cNvPr id="7305" name="Rectangle 1146"/>
              <p:cNvSpPr>
                <a:spLocks noChangeArrowheads="1"/>
              </p:cNvSpPr>
              <p:nvPr/>
            </p:nvSpPr>
            <p:spPr bwMode="auto">
              <a:xfrm>
                <a:off x="1198" y="3211"/>
                <a:ext cx="20" cy="57"/>
              </a:xfrm>
              <a:prstGeom prst="rect">
                <a:avLst/>
              </a:prstGeom>
              <a:solidFill>
                <a:srgbClr val="993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306" name="Freeform 1147"/>
              <p:cNvSpPr>
                <a:spLocks/>
              </p:cNvSpPr>
              <p:nvPr/>
            </p:nvSpPr>
            <p:spPr bwMode="auto">
              <a:xfrm>
                <a:off x="1162" y="3265"/>
                <a:ext cx="89" cy="89"/>
              </a:xfrm>
              <a:custGeom>
                <a:avLst/>
                <a:gdLst>
                  <a:gd name="T0" fmla="*/ 0 w 89"/>
                  <a:gd name="T1" fmla="*/ 0 h 89"/>
                  <a:gd name="T2" fmla="*/ 45 w 89"/>
                  <a:gd name="T3" fmla="*/ 89 h 89"/>
                  <a:gd name="T4" fmla="*/ 89 w 89"/>
                  <a:gd name="T5" fmla="*/ 0 h 89"/>
                  <a:gd name="T6" fmla="*/ 0 w 89"/>
                  <a:gd name="T7" fmla="*/ 0 h 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9"/>
                  <a:gd name="T13" fmla="*/ 0 h 89"/>
                  <a:gd name="T14" fmla="*/ 89 w 89"/>
                  <a:gd name="T15" fmla="*/ 89 h 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9" h="89">
                    <a:moveTo>
                      <a:pt x="0" y="0"/>
                    </a:moveTo>
                    <a:lnTo>
                      <a:pt x="45" y="89"/>
                    </a:lnTo>
                    <a:lnTo>
                      <a:pt x="8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7301" name="Rectangle 1149"/>
            <p:cNvSpPr>
              <a:spLocks noChangeArrowheads="1"/>
            </p:cNvSpPr>
            <p:nvPr/>
          </p:nvSpPr>
          <p:spPr bwMode="auto">
            <a:xfrm>
              <a:off x="1294" y="2252"/>
              <a:ext cx="20" cy="19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PT" altLang="pt-PT"/>
            </a:p>
          </p:txBody>
        </p:sp>
        <p:grpSp>
          <p:nvGrpSpPr>
            <p:cNvPr id="7302" name="Group 1152"/>
            <p:cNvGrpSpPr>
              <a:grpSpLocks/>
            </p:cNvGrpSpPr>
            <p:nvPr/>
          </p:nvGrpSpPr>
          <p:grpSpPr bwMode="auto">
            <a:xfrm>
              <a:off x="1303" y="2400"/>
              <a:ext cx="863" cy="89"/>
              <a:chOff x="1303" y="2400"/>
              <a:chExt cx="863" cy="89"/>
            </a:xfrm>
          </p:grpSpPr>
          <p:sp>
            <p:nvSpPr>
              <p:cNvPr id="7303" name="Rectangle 1150"/>
              <p:cNvSpPr>
                <a:spLocks noChangeArrowheads="1"/>
              </p:cNvSpPr>
              <p:nvPr/>
            </p:nvSpPr>
            <p:spPr bwMode="auto">
              <a:xfrm>
                <a:off x="1303" y="2435"/>
                <a:ext cx="776" cy="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7304" name="Freeform 1151"/>
              <p:cNvSpPr>
                <a:spLocks/>
              </p:cNvSpPr>
              <p:nvPr/>
            </p:nvSpPr>
            <p:spPr bwMode="auto">
              <a:xfrm>
                <a:off x="2077" y="2400"/>
                <a:ext cx="89" cy="89"/>
              </a:xfrm>
              <a:custGeom>
                <a:avLst/>
                <a:gdLst>
                  <a:gd name="T0" fmla="*/ 0 w 89"/>
                  <a:gd name="T1" fmla="*/ 89 h 89"/>
                  <a:gd name="T2" fmla="*/ 89 w 89"/>
                  <a:gd name="T3" fmla="*/ 44 h 89"/>
                  <a:gd name="T4" fmla="*/ 0 w 89"/>
                  <a:gd name="T5" fmla="*/ 0 h 89"/>
                  <a:gd name="T6" fmla="*/ 0 w 89"/>
                  <a:gd name="T7" fmla="*/ 89 h 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9"/>
                  <a:gd name="T13" fmla="*/ 0 h 89"/>
                  <a:gd name="T14" fmla="*/ 89 w 89"/>
                  <a:gd name="T15" fmla="*/ 89 h 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9" h="89">
                    <a:moveTo>
                      <a:pt x="0" y="89"/>
                    </a:moveTo>
                    <a:lnTo>
                      <a:pt x="89" y="44"/>
                    </a:lnTo>
                    <a:lnTo>
                      <a:pt x="0" y="0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</p:grpSp>
      <p:sp>
        <p:nvSpPr>
          <p:cNvPr id="7172" name="Text Box 1153"/>
          <p:cNvSpPr txBox="1">
            <a:spLocks noChangeArrowheads="1"/>
          </p:cNvSpPr>
          <p:nvPr/>
        </p:nvSpPr>
        <p:spPr bwMode="auto">
          <a:xfrm>
            <a:off x="6096000" y="3644900"/>
            <a:ext cx="6319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pt-PT" sz="2000" b="1">
                <a:solidFill>
                  <a:schemeClr val="accent2"/>
                </a:solidFill>
              </a:rPr>
              <a:t>63%</a:t>
            </a:r>
          </a:p>
        </p:txBody>
      </p:sp>
      <p:sp>
        <p:nvSpPr>
          <p:cNvPr id="7173" name="Line 1154"/>
          <p:cNvSpPr>
            <a:spLocks noChangeShapeType="1"/>
          </p:cNvSpPr>
          <p:nvPr/>
        </p:nvSpPr>
        <p:spPr bwMode="auto">
          <a:xfrm>
            <a:off x="6096000" y="3933827"/>
            <a:ext cx="431800" cy="28733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7174" name="Retângulo 1093"/>
          <p:cNvSpPr>
            <a:spLocks noChangeArrowheads="1"/>
          </p:cNvSpPr>
          <p:nvPr/>
        </p:nvSpPr>
        <p:spPr bwMode="auto">
          <a:xfrm>
            <a:off x="457201" y="6029325"/>
            <a:ext cx="11191875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GB" altLang="pt-PT" sz="1000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Fonte: Giraud-Héraud, E., Green, R</a:t>
            </a:r>
            <a:r>
              <a:rPr lang="en-GB" altLang="pt-PT" sz="1000" dirty="0">
                <a:ea typeface="Times New Roman" pitchFamily="18" charset="0"/>
                <a:cs typeface="Arial" charset="0"/>
              </a:rPr>
              <a:t>., Pinto, A. (2004). Appellations of Origin and Institutional Organisation: the Case for Port Wine, In: </a:t>
            </a:r>
            <a:r>
              <a:rPr lang="en-GB" altLang="pt-PT" sz="1000" i="1" dirty="0">
                <a:ea typeface="Times New Roman" pitchFamily="18" charset="0"/>
                <a:cs typeface="Arial" charset="0"/>
              </a:rPr>
              <a:t>Proceedings of the First International Symposium on Grapevine Growing, Commerce and Research</a:t>
            </a:r>
            <a:r>
              <a:rPr lang="en-GB" altLang="pt-PT" sz="1000" dirty="0">
                <a:ea typeface="Times New Roman" pitchFamily="18" charset="0"/>
                <a:cs typeface="Arial" charset="0"/>
              </a:rPr>
              <a:t>, </a:t>
            </a:r>
            <a:r>
              <a:rPr lang="en-GB" altLang="pt-PT" sz="1000" i="1" dirty="0" err="1">
                <a:ea typeface="Times New Roman" pitchFamily="18" charset="0"/>
                <a:cs typeface="Arial" charset="0"/>
              </a:rPr>
              <a:t>Acta</a:t>
            </a:r>
            <a:r>
              <a:rPr lang="en-GB" altLang="pt-PT" sz="1000" i="1" dirty="0">
                <a:ea typeface="Times New Roman" pitchFamily="18" charset="0"/>
                <a:cs typeface="Arial" charset="0"/>
              </a:rPr>
              <a:t> </a:t>
            </a:r>
            <a:r>
              <a:rPr lang="en-GB" altLang="pt-PT" sz="1000" i="1" dirty="0" err="1">
                <a:ea typeface="Times New Roman" pitchFamily="18" charset="0"/>
                <a:cs typeface="Arial" charset="0"/>
              </a:rPr>
              <a:t>Horticulturae</a:t>
            </a:r>
            <a:r>
              <a:rPr lang="en-GB" altLang="pt-PT" sz="1000" dirty="0">
                <a:ea typeface="Times New Roman" pitchFamily="18" charset="0"/>
                <a:cs typeface="Arial" charset="0"/>
              </a:rPr>
              <a:t>, n°652, 527-536</a:t>
            </a:r>
            <a:r>
              <a:rPr lang="pt-PT" altLang="pt-PT" sz="1000" dirty="0"/>
              <a:t>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pt-PT" altLang="pt-PT" sz="1000" dirty="0"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95" name="Título 1"/>
          <p:cNvSpPr txBox="1">
            <a:spLocks/>
          </p:cNvSpPr>
          <p:nvPr/>
        </p:nvSpPr>
        <p:spPr>
          <a:xfrm>
            <a:off x="212726" y="470226"/>
            <a:ext cx="11979275" cy="4365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defRPr/>
            </a:pPr>
            <a:r>
              <a:rPr lang="pt-PT" altLang="pt-PT" sz="2400" b="1" dirty="0">
                <a:solidFill>
                  <a:srgbClr val="00B050"/>
                </a:solidFill>
                <a:latin typeface="+mn-lt"/>
              </a:rPr>
              <a:t>Exemplo: Fileira do Vinho do Porto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231"/>
          <a:stretch/>
        </p:blipFill>
        <p:spPr bwMode="auto">
          <a:xfrm>
            <a:off x="2169763" y="509344"/>
            <a:ext cx="6950990" cy="579846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ítulo 1"/>
          <p:cNvSpPr txBox="1">
            <a:spLocks/>
          </p:cNvSpPr>
          <p:nvPr/>
        </p:nvSpPr>
        <p:spPr>
          <a:xfrm>
            <a:off x="142984" y="291063"/>
            <a:ext cx="11979275" cy="4365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defRPr/>
            </a:pPr>
            <a:r>
              <a:rPr lang="pt-PT" altLang="pt-PT" sz="2400" b="1" dirty="0">
                <a:solidFill>
                  <a:srgbClr val="00B050"/>
                </a:solidFill>
                <a:latin typeface="+mn-lt"/>
              </a:rPr>
              <a:t>Exemplo: Fileira do Vinho Biológico em França </a:t>
            </a:r>
          </a:p>
        </p:txBody>
      </p:sp>
    </p:spTree>
    <p:extLst>
      <p:ext uri="{BB962C8B-B14F-4D97-AF65-F5344CB8AC3E}">
        <p14:creationId xmlns:p14="http://schemas.microsoft.com/office/powerpoint/2010/main" val="2113077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18142" y="461299"/>
            <a:ext cx="11356975" cy="53308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t-PT" sz="3200" b="1" dirty="0">
                <a:solidFill>
                  <a:srgbClr val="00B050"/>
                </a:solidFill>
              </a:rPr>
              <a:t>Cadeia de Valor</a:t>
            </a:r>
            <a:r>
              <a:rPr lang="pt-PT" sz="3600" b="1" i="1" dirty="0">
                <a:solidFill>
                  <a:srgbClr val="00B050"/>
                </a:solidFill>
              </a:rPr>
              <a:t> /</a:t>
            </a:r>
            <a:r>
              <a:rPr lang="pt-PT" sz="3200" b="1" i="1" dirty="0" err="1">
                <a:solidFill>
                  <a:srgbClr val="00B050"/>
                </a:solidFill>
              </a:rPr>
              <a:t>Value</a:t>
            </a:r>
            <a:r>
              <a:rPr lang="pt-PT" sz="3200" b="1" i="1" dirty="0">
                <a:solidFill>
                  <a:srgbClr val="00B050"/>
                </a:solidFill>
              </a:rPr>
              <a:t> </a:t>
            </a:r>
            <a:r>
              <a:rPr lang="pt-PT" sz="3200" b="1" i="1" dirty="0" err="1">
                <a:solidFill>
                  <a:srgbClr val="00B050"/>
                </a:solidFill>
              </a:rPr>
              <a:t>Chain</a:t>
            </a:r>
            <a:endParaRPr lang="pt-PT" sz="1000" b="1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dirty="0"/>
              <a:t>Esta ótica de análise surge com os trabalhos de Michael Porter (1985), um gestor norte americano que definiu o conceito de </a:t>
            </a:r>
            <a:r>
              <a:rPr lang="pt-PT" u="sng" dirty="0"/>
              <a:t>vantagem competitiva</a:t>
            </a:r>
            <a:r>
              <a:rPr lang="pt-PT" dirty="0"/>
              <a:t>.</a:t>
            </a:r>
          </a:p>
          <a:p>
            <a:pPr marL="0" indent="0">
              <a:buNone/>
              <a:defRPr/>
            </a:pPr>
            <a:endParaRPr lang="pt-PT" dirty="0"/>
          </a:p>
          <a:p>
            <a:pPr marL="0" indent="0">
              <a:buNone/>
              <a:defRPr/>
            </a:pPr>
            <a:r>
              <a:rPr lang="pt-PT" b="1" dirty="0"/>
              <a:t>Vantagem competitiva: </a:t>
            </a:r>
          </a:p>
          <a:p>
            <a:pPr marL="0" indent="0">
              <a:buNone/>
              <a:defRPr/>
            </a:pPr>
            <a:r>
              <a:rPr lang="pt-PT" dirty="0"/>
              <a:t>1) Como a empresa consegue oferecer aos seus clientes produtos e serviços de valor igual ao dos seus competidores, mas a um custo mais reduzido? (</a:t>
            </a:r>
            <a:r>
              <a:rPr lang="pt-PT" u="sng" dirty="0"/>
              <a:t>estratégia de redução de custos</a:t>
            </a:r>
            <a:r>
              <a:rPr lang="pt-PT" dirty="0"/>
              <a:t>) </a:t>
            </a:r>
          </a:p>
          <a:p>
            <a:pPr marL="0" indent="0">
              <a:buNone/>
              <a:defRPr/>
            </a:pPr>
            <a:r>
              <a:rPr lang="pt-PT" dirty="0"/>
              <a:t>2) Como a empresa consegue produzir um produto ou um serviço cujos consumidores estão dispostos a pagar um valor mais alto por ele? (</a:t>
            </a:r>
            <a:r>
              <a:rPr lang="pt-PT" u="sng" dirty="0"/>
              <a:t>estratégia da diferenciação)</a:t>
            </a:r>
          </a:p>
          <a:p>
            <a:pPr marL="0" indent="0">
              <a:buNone/>
              <a:defRPr/>
            </a:pPr>
            <a:endParaRPr lang="pt-PT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pt-PT" sz="1000" dirty="0"/>
          </a:p>
          <a:p>
            <a:pPr marL="0" indent="0">
              <a:buNone/>
              <a:defRPr/>
            </a:pPr>
            <a:endParaRPr lang="pt-PT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pt-PT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pt-PT" dirty="0"/>
          </a:p>
          <a:p>
            <a:pPr marL="0" indent="0">
              <a:buNone/>
              <a:defRPr/>
            </a:pPr>
            <a:endParaRPr lang="pt-PT" dirty="0"/>
          </a:p>
          <a:p>
            <a:pPr marL="0" indent="0">
              <a:buNone/>
              <a:defRPr/>
            </a:pPr>
            <a:endParaRPr lang="pt-PT" sz="1000" dirty="0"/>
          </a:p>
          <a:p>
            <a:pPr marL="0" indent="0">
              <a:buNone/>
              <a:defRPr/>
            </a:pPr>
            <a:endParaRPr lang="pt-P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377629" y="455509"/>
            <a:ext cx="11703300" cy="53308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t-PT" sz="3200" b="1" dirty="0">
                <a:solidFill>
                  <a:srgbClr val="00B050"/>
                </a:solidFill>
              </a:rPr>
              <a:t>Cadeia de Valor</a:t>
            </a:r>
            <a:r>
              <a:rPr lang="pt-PT" sz="3600" b="1" i="1" dirty="0">
                <a:solidFill>
                  <a:srgbClr val="00B050"/>
                </a:solidFill>
              </a:rPr>
              <a:t> /</a:t>
            </a:r>
            <a:r>
              <a:rPr lang="pt-PT" sz="3200" b="1" i="1" dirty="0" err="1">
                <a:solidFill>
                  <a:srgbClr val="00B050"/>
                </a:solidFill>
              </a:rPr>
              <a:t>Value</a:t>
            </a:r>
            <a:r>
              <a:rPr lang="pt-PT" sz="3200" b="1" i="1" dirty="0">
                <a:solidFill>
                  <a:srgbClr val="00B050"/>
                </a:solidFill>
              </a:rPr>
              <a:t> </a:t>
            </a:r>
            <a:r>
              <a:rPr lang="pt-PT" sz="3200" b="1" i="1" dirty="0" err="1">
                <a:solidFill>
                  <a:srgbClr val="00B050"/>
                </a:solidFill>
              </a:rPr>
              <a:t>Chain</a:t>
            </a:r>
            <a:endParaRPr lang="pt-PT" sz="1000" b="1" dirty="0">
              <a:solidFill>
                <a:srgbClr val="00B050"/>
              </a:solidFill>
            </a:endParaRPr>
          </a:p>
          <a:p>
            <a:pPr marL="0" indent="0">
              <a:buNone/>
              <a:defRPr/>
            </a:pPr>
            <a:endParaRPr lang="pt-PT" sz="10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dirty="0"/>
              <a:t>Esta estrutura de análise permite perceber como a </a:t>
            </a:r>
            <a:r>
              <a:rPr lang="pt-PT" u="sng" dirty="0"/>
              <a:t>empresa se posiciona no mercado</a:t>
            </a:r>
            <a:r>
              <a:rPr lang="pt-PT" dirty="0"/>
              <a:t> e como se </a:t>
            </a:r>
            <a:r>
              <a:rPr lang="pt-PT" u="sng" dirty="0"/>
              <a:t>relaciona com os seus abastecedores, compradores e competidores</a:t>
            </a:r>
            <a:r>
              <a:rPr lang="pt-PT" dirty="0"/>
              <a:t>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pt-PT" sz="10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dirty="0"/>
              <a:t>Permite às empresas determinar as suas </a:t>
            </a:r>
            <a:r>
              <a:rPr lang="pt-PT" b="1" u="sng" dirty="0"/>
              <a:t>Fontes de vantagens competitivas</a:t>
            </a:r>
            <a:r>
              <a:rPr lang="pt-PT" dirty="0"/>
              <a:t>:</a:t>
            </a:r>
          </a:p>
          <a:p>
            <a:pPr>
              <a:defRPr/>
            </a:pPr>
            <a:r>
              <a:rPr lang="pt-PT" b="1" dirty="0"/>
              <a:t>Atividades primárias</a:t>
            </a:r>
            <a:r>
              <a:rPr lang="pt-PT" dirty="0"/>
              <a:t>: que contribuem diretamente para acrescentar valor à produção do bem ou serviço (logística, marketing, serviço).</a:t>
            </a:r>
          </a:p>
          <a:p>
            <a:pPr>
              <a:defRPr/>
            </a:pPr>
            <a:r>
              <a:rPr lang="pt-PT" b="1" dirty="0"/>
              <a:t>Atividades de suporte</a:t>
            </a:r>
            <a:r>
              <a:rPr lang="pt-PT" dirty="0"/>
              <a:t>: que têm um efeito indireto no valor final do produto (infraestruturas, recursos humanos, desenvolvimento tecnológico).</a:t>
            </a:r>
          </a:p>
          <a:p>
            <a:pPr marL="0" indent="0">
              <a:buNone/>
              <a:defRPr/>
            </a:pPr>
            <a:endParaRPr lang="pt-PT" sz="10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dirty="0"/>
              <a:t>Estas fontes só são detetadas se a </a:t>
            </a:r>
            <a:r>
              <a:rPr lang="pt-PT" b="1" dirty="0"/>
              <a:t>empresa</a:t>
            </a:r>
            <a:r>
              <a:rPr lang="pt-PT" dirty="0"/>
              <a:t> for analisada não como um todo mas como um </a:t>
            </a:r>
            <a:r>
              <a:rPr lang="pt-PT" b="1" dirty="0"/>
              <a:t>conjunto de atividades separadas</a:t>
            </a:r>
            <a:r>
              <a:rPr lang="pt-PT" dirty="0"/>
              <a:t>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pt-PT" dirty="0"/>
          </a:p>
          <a:p>
            <a:pPr marL="0" indent="0">
              <a:buNone/>
              <a:defRPr/>
            </a:pPr>
            <a:endParaRPr lang="pt-PT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pt-PT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pt-PT" dirty="0"/>
          </a:p>
          <a:p>
            <a:pPr marL="0" indent="0">
              <a:buNone/>
              <a:defRPr/>
            </a:pPr>
            <a:endParaRPr lang="pt-PT" dirty="0"/>
          </a:p>
          <a:p>
            <a:pPr marL="0" indent="0">
              <a:buNone/>
              <a:defRPr/>
            </a:pPr>
            <a:endParaRPr lang="pt-PT" sz="1000" dirty="0"/>
          </a:p>
          <a:p>
            <a:pPr marL="0" indent="0">
              <a:buNone/>
              <a:defRPr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89661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4436</TotalTime>
  <Words>3220</Words>
  <Application>Microsoft Office PowerPoint</Application>
  <PresentationFormat>Ecrã Panorâmico</PresentationFormat>
  <Paragraphs>344</Paragraphs>
  <Slides>38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38</vt:i4>
      </vt:variant>
    </vt:vector>
  </HeadingPairs>
  <TitlesOfParts>
    <vt:vector size="46" baseType="lpstr">
      <vt:lpstr>Arial</vt:lpstr>
      <vt:lpstr>Calibri</vt:lpstr>
      <vt:lpstr>Calibri Light</vt:lpstr>
      <vt:lpstr>Calibri,Italic</vt:lpstr>
      <vt:lpstr>Times New Roman</vt:lpstr>
      <vt:lpstr>Verdana</vt:lpstr>
      <vt:lpstr>Wingdings</vt:lpstr>
      <vt:lpstr>Tema do Office</vt:lpstr>
      <vt:lpstr>Apresentação do PowerPoint</vt:lpstr>
      <vt:lpstr>Capítulo 4 - Cadeias de Valor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Economia Agrícola e Agro-Alimentar</dc:title>
  <dc:creator>Alexandra Pinto</dc:creator>
  <cp:lastModifiedBy>Luis Mira</cp:lastModifiedBy>
  <cp:revision>460</cp:revision>
  <dcterms:created xsi:type="dcterms:W3CDTF">2014-07-08T09:21:50Z</dcterms:created>
  <dcterms:modified xsi:type="dcterms:W3CDTF">2020-11-13T09:20:11Z</dcterms:modified>
</cp:coreProperties>
</file>